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0"/>
  </p:notesMasterIdLst>
  <p:handoutMasterIdLst>
    <p:handoutMasterId r:id="rId41"/>
  </p:handoutMasterIdLst>
  <p:sldIdLst>
    <p:sldId id="256" r:id="rId2"/>
    <p:sldId id="341" r:id="rId3"/>
    <p:sldId id="345" r:id="rId4"/>
    <p:sldId id="264" r:id="rId5"/>
    <p:sldId id="298" r:id="rId6"/>
    <p:sldId id="342" r:id="rId7"/>
    <p:sldId id="296" r:id="rId8"/>
    <p:sldId id="339" r:id="rId9"/>
    <p:sldId id="271" r:id="rId10"/>
    <p:sldId id="299" r:id="rId11"/>
    <p:sldId id="301" r:id="rId12"/>
    <p:sldId id="304" r:id="rId13"/>
    <p:sldId id="302" r:id="rId14"/>
    <p:sldId id="303" r:id="rId15"/>
    <p:sldId id="273" r:id="rId16"/>
    <p:sldId id="305" r:id="rId17"/>
    <p:sldId id="340" r:id="rId18"/>
    <p:sldId id="306" r:id="rId19"/>
    <p:sldId id="307" r:id="rId20"/>
    <p:sldId id="308" r:id="rId21"/>
    <p:sldId id="310" r:id="rId22"/>
    <p:sldId id="309" r:id="rId23"/>
    <p:sldId id="344" r:id="rId24"/>
    <p:sldId id="311" r:id="rId25"/>
    <p:sldId id="324" r:id="rId26"/>
    <p:sldId id="275" r:id="rId27"/>
    <p:sldId id="328" r:id="rId28"/>
    <p:sldId id="346" r:id="rId29"/>
    <p:sldId id="325" r:id="rId30"/>
    <p:sldId id="329" r:id="rId31"/>
    <p:sldId id="330" r:id="rId32"/>
    <p:sldId id="332" r:id="rId33"/>
    <p:sldId id="333" r:id="rId34"/>
    <p:sldId id="338" r:id="rId35"/>
    <p:sldId id="331" r:id="rId36"/>
    <p:sldId id="336" r:id="rId37"/>
    <p:sldId id="337" r:id="rId38"/>
    <p:sldId id="314" r:id="rId3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83" autoAdjust="0"/>
  </p:normalViewPr>
  <p:slideViewPr>
    <p:cSldViewPr>
      <p:cViewPr varScale="1">
        <p:scale>
          <a:sx n="59" d="100"/>
          <a:sy n="59" d="100"/>
        </p:scale>
        <p:origin x="-166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A236FB-B1B1-4CC4-8A6E-3DFE7D94B479}" type="datetimeFigureOut">
              <a:rPr lang="it-IT" smtClean="0"/>
              <a:pPr/>
              <a:t>15/12/2016</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A0091D-04C2-43D4-A6F6-061C2749D52F}" type="slidenum">
              <a:rPr lang="it-IT" smtClean="0"/>
              <a:pPr/>
              <a:t>‹N›</a:t>
            </a:fld>
            <a:endParaRPr lang="it-IT"/>
          </a:p>
        </p:txBody>
      </p:sp>
    </p:spTree>
    <p:extLst>
      <p:ext uri="{BB962C8B-B14F-4D97-AF65-F5344CB8AC3E}">
        <p14:creationId xmlns:p14="http://schemas.microsoft.com/office/powerpoint/2010/main" val="19790460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B151E4-8B17-407E-B358-8EFCBBC5F582}" type="datetimeFigureOut">
              <a:rPr lang="it-IT" smtClean="0"/>
              <a:pPr/>
              <a:t>15/12/2016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F2CA56-A09D-4E83-8813-75E651C1033E}" type="slidenum">
              <a:rPr lang="it-IT" smtClean="0"/>
              <a:pPr/>
              <a:t>‹N›</a:t>
            </a:fld>
            <a:endParaRPr lang="it-IT"/>
          </a:p>
        </p:txBody>
      </p:sp>
    </p:spTree>
    <p:extLst>
      <p:ext uri="{BB962C8B-B14F-4D97-AF65-F5344CB8AC3E}">
        <p14:creationId xmlns:p14="http://schemas.microsoft.com/office/powerpoint/2010/main" val="116609166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fr-FR" dirty="0"/>
          </a:p>
        </p:txBody>
      </p:sp>
      <p:sp>
        <p:nvSpPr>
          <p:cNvPr id="4" name="Segnaposto numero diapositiva 3"/>
          <p:cNvSpPr>
            <a:spLocks noGrp="1"/>
          </p:cNvSpPr>
          <p:nvPr>
            <p:ph type="sldNum" sz="quarter" idx="10"/>
          </p:nvPr>
        </p:nvSpPr>
        <p:spPr/>
        <p:txBody>
          <a:bodyPr/>
          <a:lstStyle/>
          <a:p>
            <a:fld id="{5506C725-86FD-4131-9D13-081F8E80E38D}" type="slidenum">
              <a:rPr lang="fr-FR" smtClean="0"/>
              <a:pPr/>
              <a:t>4</a:t>
            </a:fld>
            <a:endParaRPr lang="fr-FR"/>
          </a:p>
        </p:txBody>
      </p:sp>
    </p:spTree>
    <p:extLst>
      <p:ext uri="{BB962C8B-B14F-4D97-AF65-F5344CB8AC3E}">
        <p14:creationId xmlns:p14="http://schemas.microsoft.com/office/powerpoint/2010/main" val="1349621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fr-FR" dirty="0"/>
          </a:p>
        </p:txBody>
      </p:sp>
      <p:sp>
        <p:nvSpPr>
          <p:cNvPr id="4" name="Segnaposto numero diapositiva 3"/>
          <p:cNvSpPr>
            <a:spLocks noGrp="1"/>
          </p:cNvSpPr>
          <p:nvPr>
            <p:ph type="sldNum" sz="quarter" idx="10"/>
          </p:nvPr>
        </p:nvSpPr>
        <p:spPr/>
        <p:txBody>
          <a:bodyPr/>
          <a:lstStyle/>
          <a:p>
            <a:fld id="{5506C725-86FD-4131-9D13-081F8E80E38D}" type="slidenum">
              <a:rPr lang="fr-FR" smtClean="0"/>
              <a:pPr/>
              <a:t>31</a:t>
            </a:fld>
            <a:endParaRPr lang="fr-FR"/>
          </a:p>
        </p:txBody>
      </p:sp>
    </p:spTree>
    <p:extLst>
      <p:ext uri="{BB962C8B-B14F-4D97-AF65-F5344CB8AC3E}">
        <p14:creationId xmlns:p14="http://schemas.microsoft.com/office/powerpoint/2010/main" val="1349621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fr-FR" dirty="0"/>
          </a:p>
        </p:txBody>
      </p:sp>
      <p:sp>
        <p:nvSpPr>
          <p:cNvPr id="4" name="Segnaposto numero diapositiva 3"/>
          <p:cNvSpPr>
            <a:spLocks noGrp="1"/>
          </p:cNvSpPr>
          <p:nvPr>
            <p:ph type="sldNum" sz="quarter" idx="10"/>
          </p:nvPr>
        </p:nvSpPr>
        <p:spPr/>
        <p:txBody>
          <a:bodyPr/>
          <a:lstStyle/>
          <a:p>
            <a:fld id="{5506C725-86FD-4131-9D13-081F8E80E38D}" type="slidenum">
              <a:rPr lang="fr-FR" smtClean="0"/>
              <a:pPr/>
              <a:t>35</a:t>
            </a:fld>
            <a:endParaRPr lang="fr-FR"/>
          </a:p>
        </p:txBody>
      </p:sp>
    </p:spTree>
    <p:extLst>
      <p:ext uri="{BB962C8B-B14F-4D97-AF65-F5344CB8AC3E}">
        <p14:creationId xmlns:p14="http://schemas.microsoft.com/office/powerpoint/2010/main" val="1349621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65319CB0-F63D-42F3-983F-C2FEF57B32DB}" type="slidenum">
              <a:rPr lang="it-IT" smtClean="0"/>
              <a:pPr/>
              <a:t>36</a:t>
            </a:fld>
            <a:endParaRPr lang="it-IT"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3250466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6F2CA56-A09D-4E83-8813-75E651C1033E}" type="slidenum">
              <a:rPr lang="it-IT" smtClean="0"/>
              <a:pPr/>
              <a:t>37</a:t>
            </a:fld>
            <a:endParaRPr lang="it-IT"/>
          </a:p>
        </p:txBody>
      </p:sp>
    </p:spTree>
    <p:extLst>
      <p:ext uri="{BB962C8B-B14F-4D97-AF65-F5344CB8AC3E}">
        <p14:creationId xmlns:p14="http://schemas.microsoft.com/office/powerpoint/2010/main" val="2086372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fr-FR" dirty="0"/>
          </a:p>
        </p:txBody>
      </p:sp>
      <p:sp>
        <p:nvSpPr>
          <p:cNvPr id="4" name="Segnaposto numero diapositiva 3"/>
          <p:cNvSpPr>
            <a:spLocks noGrp="1"/>
          </p:cNvSpPr>
          <p:nvPr>
            <p:ph type="sldNum" sz="quarter" idx="10"/>
          </p:nvPr>
        </p:nvSpPr>
        <p:spPr/>
        <p:txBody>
          <a:bodyPr/>
          <a:lstStyle/>
          <a:p>
            <a:fld id="{5506C725-86FD-4131-9D13-081F8E80E38D}" type="slidenum">
              <a:rPr lang="fr-FR" smtClean="0"/>
              <a:pPr/>
              <a:t>5</a:t>
            </a:fld>
            <a:endParaRPr lang="fr-FR"/>
          </a:p>
        </p:txBody>
      </p:sp>
    </p:spTree>
    <p:extLst>
      <p:ext uri="{BB962C8B-B14F-4D97-AF65-F5344CB8AC3E}">
        <p14:creationId xmlns:p14="http://schemas.microsoft.com/office/powerpoint/2010/main" val="1349621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fr-FR" dirty="0"/>
          </a:p>
        </p:txBody>
      </p:sp>
      <p:sp>
        <p:nvSpPr>
          <p:cNvPr id="4" name="Segnaposto numero diapositiva 3"/>
          <p:cNvSpPr>
            <a:spLocks noGrp="1"/>
          </p:cNvSpPr>
          <p:nvPr>
            <p:ph type="sldNum" sz="quarter" idx="10"/>
          </p:nvPr>
        </p:nvSpPr>
        <p:spPr/>
        <p:txBody>
          <a:bodyPr/>
          <a:lstStyle/>
          <a:p>
            <a:fld id="{5506C725-86FD-4131-9D13-081F8E80E38D}" type="slidenum">
              <a:rPr lang="fr-FR" smtClean="0"/>
              <a:pPr/>
              <a:t>6</a:t>
            </a:fld>
            <a:endParaRPr lang="fr-FR"/>
          </a:p>
        </p:txBody>
      </p:sp>
    </p:spTree>
    <p:extLst>
      <p:ext uri="{BB962C8B-B14F-4D97-AF65-F5344CB8AC3E}">
        <p14:creationId xmlns:p14="http://schemas.microsoft.com/office/powerpoint/2010/main" val="1349621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fr-FR" dirty="0"/>
          </a:p>
        </p:txBody>
      </p:sp>
      <p:sp>
        <p:nvSpPr>
          <p:cNvPr id="4" name="Segnaposto numero diapositiva 3"/>
          <p:cNvSpPr>
            <a:spLocks noGrp="1"/>
          </p:cNvSpPr>
          <p:nvPr>
            <p:ph type="sldNum" sz="quarter" idx="10"/>
          </p:nvPr>
        </p:nvSpPr>
        <p:spPr/>
        <p:txBody>
          <a:bodyPr/>
          <a:lstStyle/>
          <a:p>
            <a:fld id="{5506C725-86FD-4131-9D13-081F8E80E38D}" type="slidenum">
              <a:rPr lang="fr-FR" smtClean="0"/>
              <a:pPr/>
              <a:t>7</a:t>
            </a:fld>
            <a:endParaRPr lang="fr-FR"/>
          </a:p>
        </p:txBody>
      </p:sp>
    </p:spTree>
    <p:extLst>
      <p:ext uri="{BB962C8B-B14F-4D97-AF65-F5344CB8AC3E}">
        <p14:creationId xmlns:p14="http://schemas.microsoft.com/office/powerpoint/2010/main" val="1349621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fr-FR" dirty="0"/>
          </a:p>
        </p:txBody>
      </p:sp>
      <p:sp>
        <p:nvSpPr>
          <p:cNvPr id="4" name="Segnaposto numero diapositiva 3"/>
          <p:cNvSpPr>
            <a:spLocks noGrp="1"/>
          </p:cNvSpPr>
          <p:nvPr>
            <p:ph type="sldNum" sz="quarter" idx="10"/>
          </p:nvPr>
        </p:nvSpPr>
        <p:spPr/>
        <p:txBody>
          <a:bodyPr/>
          <a:lstStyle/>
          <a:p>
            <a:fld id="{5506C725-86FD-4131-9D13-081F8E80E38D}" type="slidenum">
              <a:rPr lang="fr-FR" smtClean="0"/>
              <a:pPr/>
              <a:t>8</a:t>
            </a:fld>
            <a:endParaRPr lang="fr-FR"/>
          </a:p>
        </p:txBody>
      </p:sp>
    </p:spTree>
    <p:extLst>
      <p:ext uri="{BB962C8B-B14F-4D97-AF65-F5344CB8AC3E}">
        <p14:creationId xmlns:p14="http://schemas.microsoft.com/office/powerpoint/2010/main" val="1349621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fr-FR" dirty="0"/>
          </a:p>
        </p:txBody>
      </p:sp>
      <p:sp>
        <p:nvSpPr>
          <p:cNvPr id="4" name="Segnaposto numero diapositiva 3"/>
          <p:cNvSpPr>
            <a:spLocks noGrp="1"/>
          </p:cNvSpPr>
          <p:nvPr>
            <p:ph type="sldNum" sz="quarter" idx="10"/>
          </p:nvPr>
        </p:nvSpPr>
        <p:spPr/>
        <p:txBody>
          <a:bodyPr/>
          <a:lstStyle/>
          <a:p>
            <a:fld id="{5506C725-86FD-4131-9D13-081F8E80E38D}" type="slidenum">
              <a:rPr lang="fr-FR" smtClean="0"/>
              <a:pPr/>
              <a:t>18</a:t>
            </a:fld>
            <a:endParaRPr lang="fr-FR"/>
          </a:p>
        </p:txBody>
      </p:sp>
    </p:spTree>
    <p:extLst>
      <p:ext uri="{BB962C8B-B14F-4D97-AF65-F5344CB8AC3E}">
        <p14:creationId xmlns:p14="http://schemas.microsoft.com/office/powerpoint/2010/main" val="1349621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fr-FR" dirty="0"/>
          </a:p>
        </p:txBody>
      </p:sp>
      <p:sp>
        <p:nvSpPr>
          <p:cNvPr id="4" name="Segnaposto numero diapositiva 3"/>
          <p:cNvSpPr>
            <a:spLocks noGrp="1"/>
          </p:cNvSpPr>
          <p:nvPr>
            <p:ph type="sldNum" sz="quarter" idx="10"/>
          </p:nvPr>
        </p:nvSpPr>
        <p:spPr/>
        <p:txBody>
          <a:bodyPr/>
          <a:lstStyle/>
          <a:p>
            <a:fld id="{5506C725-86FD-4131-9D13-081F8E80E38D}" type="slidenum">
              <a:rPr lang="fr-FR" smtClean="0"/>
              <a:pPr/>
              <a:t>19</a:t>
            </a:fld>
            <a:endParaRPr lang="fr-FR"/>
          </a:p>
        </p:txBody>
      </p:sp>
    </p:spTree>
    <p:extLst>
      <p:ext uri="{BB962C8B-B14F-4D97-AF65-F5344CB8AC3E}">
        <p14:creationId xmlns:p14="http://schemas.microsoft.com/office/powerpoint/2010/main" val="1349621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fr-FR" dirty="0"/>
          </a:p>
        </p:txBody>
      </p:sp>
      <p:sp>
        <p:nvSpPr>
          <p:cNvPr id="4" name="Segnaposto numero diapositiva 3"/>
          <p:cNvSpPr>
            <a:spLocks noGrp="1"/>
          </p:cNvSpPr>
          <p:nvPr>
            <p:ph type="sldNum" sz="quarter" idx="10"/>
          </p:nvPr>
        </p:nvSpPr>
        <p:spPr/>
        <p:txBody>
          <a:bodyPr/>
          <a:lstStyle/>
          <a:p>
            <a:fld id="{5506C725-86FD-4131-9D13-081F8E80E38D}" type="slidenum">
              <a:rPr lang="fr-FR" smtClean="0"/>
              <a:pPr/>
              <a:t>29</a:t>
            </a:fld>
            <a:endParaRPr lang="fr-FR"/>
          </a:p>
        </p:txBody>
      </p:sp>
    </p:spTree>
    <p:extLst>
      <p:ext uri="{BB962C8B-B14F-4D97-AF65-F5344CB8AC3E}">
        <p14:creationId xmlns:p14="http://schemas.microsoft.com/office/powerpoint/2010/main" val="1349621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fr-FR" dirty="0"/>
          </a:p>
        </p:txBody>
      </p:sp>
      <p:sp>
        <p:nvSpPr>
          <p:cNvPr id="4" name="Segnaposto numero diapositiva 3"/>
          <p:cNvSpPr>
            <a:spLocks noGrp="1"/>
          </p:cNvSpPr>
          <p:nvPr>
            <p:ph type="sldNum" sz="quarter" idx="10"/>
          </p:nvPr>
        </p:nvSpPr>
        <p:spPr/>
        <p:txBody>
          <a:bodyPr/>
          <a:lstStyle/>
          <a:p>
            <a:fld id="{5506C725-86FD-4131-9D13-081F8E80E38D}" type="slidenum">
              <a:rPr lang="fr-FR" smtClean="0"/>
              <a:pPr/>
              <a:t>30</a:t>
            </a:fld>
            <a:endParaRPr lang="fr-FR"/>
          </a:p>
        </p:txBody>
      </p:sp>
    </p:spTree>
    <p:extLst>
      <p:ext uri="{BB962C8B-B14F-4D97-AF65-F5344CB8AC3E}">
        <p14:creationId xmlns:p14="http://schemas.microsoft.com/office/powerpoint/2010/main" val="13496211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2AF64A8B-6775-4E8A-B6FB-437CA6FEC1AB}" type="datetimeFigureOut">
              <a:rPr lang="it-IT" smtClean="0"/>
              <a:pPr/>
              <a:t>15/12/2016</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9C7EFCE4-F1C2-4887-8306-27C9E53B58D1}"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2AF64A8B-6775-4E8A-B6FB-437CA6FEC1AB}" type="datetimeFigureOut">
              <a:rPr lang="it-IT" smtClean="0"/>
              <a:pPr/>
              <a:t>15/12/2016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9C7EFCE4-F1C2-4887-8306-27C9E53B58D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2AF64A8B-6775-4E8A-B6FB-437CA6FEC1AB}" type="datetimeFigureOut">
              <a:rPr lang="it-IT" smtClean="0"/>
              <a:pPr/>
              <a:t>15/12/2016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9C7EFCE4-F1C2-4887-8306-27C9E53B58D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2AF64A8B-6775-4E8A-B6FB-437CA6FEC1AB}" type="datetimeFigureOut">
              <a:rPr lang="it-IT" smtClean="0"/>
              <a:pPr/>
              <a:t>15/12/2016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9C7EFCE4-F1C2-4887-8306-27C9E53B58D1}" type="slidenum">
              <a:rPr lang="it-IT" smtClean="0"/>
              <a:pPr/>
              <a:t>‹N›</a:t>
            </a:fld>
            <a:endParaRPr lang="it-IT"/>
          </a:p>
        </p:txBody>
      </p:sp>
      <p:sp>
        <p:nvSpPr>
          <p:cNvPr id="7" name="Titolo 6"/>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2AF64A8B-6775-4E8A-B6FB-437CA6FEC1AB}" type="datetimeFigureOut">
              <a:rPr lang="it-IT" smtClean="0"/>
              <a:pPr/>
              <a:t>15/12/2016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9C7EFCE4-F1C2-4887-8306-27C9E53B58D1}" type="slidenum">
              <a:rPr lang="it-IT" smtClean="0"/>
              <a:pPr/>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2AF64A8B-6775-4E8A-B6FB-437CA6FEC1AB}" type="datetimeFigureOut">
              <a:rPr lang="it-IT" smtClean="0"/>
              <a:pPr/>
              <a:t>15/12/2016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9C7EFCE4-F1C2-4887-8306-27C9E53B58D1}" type="slidenum">
              <a:rPr lang="it-IT" smtClean="0"/>
              <a:pPr/>
              <a:t>‹N›</a:t>
            </a:fld>
            <a:endParaRPr lang="it-IT"/>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2AF64A8B-6775-4E8A-B6FB-437CA6FEC1AB}" type="datetimeFigureOut">
              <a:rPr lang="it-IT" smtClean="0"/>
              <a:pPr/>
              <a:t>15/12/2016</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9C7EFCE4-F1C2-4887-8306-27C9E53B58D1}"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extLst/>
          </a:lstStyle>
          <a:p>
            <a:fld id="{2AF64A8B-6775-4E8A-B6FB-437CA6FEC1AB}" type="datetimeFigureOut">
              <a:rPr lang="it-IT" smtClean="0"/>
              <a:pPr/>
              <a:t>15/12/2016</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9C7EFCE4-F1C2-4887-8306-27C9E53B58D1}" type="slidenum">
              <a:rPr lang="it-IT" smtClean="0"/>
              <a:pPr/>
              <a:t>‹N›</a:t>
            </a:fld>
            <a:endParaRPr lang="it-IT"/>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2AF64A8B-6775-4E8A-B6FB-437CA6FEC1AB}" type="datetimeFigureOut">
              <a:rPr lang="it-IT" smtClean="0"/>
              <a:pPr/>
              <a:t>15/12/2016</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9C7EFCE4-F1C2-4887-8306-27C9E53B58D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extLst/>
          </a:lstStyle>
          <a:p>
            <a:fld id="{2AF64A8B-6775-4E8A-B6FB-437CA6FEC1AB}" type="datetimeFigureOut">
              <a:rPr lang="it-IT" smtClean="0"/>
              <a:pPr/>
              <a:t>15/12/2016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9C7EFCE4-F1C2-4887-8306-27C9E53B58D1}"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2AF64A8B-6775-4E8A-B6FB-437CA6FEC1AB}" type="datetimeFigureOut">
              <a:rPr lang="it-IT" smtClean="0"/>
              <a:pPr/>
              <a:t>15/12/2016</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9C7EFCE4-F1C2-4887-8306-27C9E53B58D1}" type="slidenum">
              <a:rPr lang="it-IT" smtClean="0"/>
              <a:pPr/>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AF64A8B-6775-4E8A-B6FB-437CA6FEC1AB}" type="datetimeFigureOut">
              <a:rPr lang="it-IT" smtClean="0"/>
              <a:pPr/>
              <a:t>15/12/2016</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C7EFCE4-F1C2-4887-8306-27C9E53B58D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44824"/>
            <a:ext cx="7772400" cy="1224136"/>
          </a:xfrm>
        </p:spPr>
        <p:txBody>
          <a:bodyPr>
            <a:normAutofit fontScale="90000"/>
          </a:bodyPr>
          <a:lstStyle/>
          <a:p>
            <a:pPr algn="ctr"/>
            <a:r>
              <a:rPr lang="it-IT" sz="3800" b="0" i="1" dirty="0" smtClean="0">
                <a:solidFill>
                  <a:schemeClr val="accent5">
                    <a:lumMod val="50000"/>
                  </a:schemeClr>
                </a:solidFill>
              </a:rPr>
              <a:t>Il bilancio di esercizio  2016 e i principi OIC </a:t>
            </a:r>
            <a:r>
              <a:rPr lang="it-IT" sz="3800" b="0" dirty="0" smtClean="0">
                <a:solidFill>
                  <a:schemeClr val="accent5">
                    <a:lumMod val="50000"/>
                  </a:schemeClr>
                </a:solidFill>
              </a:rPr>
              <a:t> </a:t>
            </a:r>
            <a:endParaRPr lang="it-IT" sz="3800" b="0" dirty="0">
              <a:solidFill>
                <a:schemeClr val="accent5">
                  <a:lumMod val="50000"/>
                </a:schemeClr>
              </a:solidFill>
            </a:endParaRPr>
          </a:p>
        </p:txBody>
      </p:sp>
      <p:sp>
        <p:nvSpPr>
          <p:cNvPr id="3" name="Sottotitolo 2"/>
          <p:cNvSpPr>
            <a:spLocks noGrp="1"/>
          </p:cNvSpPr>
          <p:nvPr>
            <p:ph type="subTitle" idx="1"/>
          </p:nvPr>
        </p:nvSpPr>
        <p:spPr>
          <a:xfrm>
            <a:off x="539552" y="3212976"/>
            <a:ext cx="8062664" cy="936104"/>
          </a:xfrm>
        </p:spPr>
        <p:txBody>
          <a:bodyPr>
            <a:normAutofit fontScale="47500" lnSpcReduction="20000"/>
          </a:bodyPr>
          <a:lstStyle/>
          <a:p>
            <a:pPr algn="ctr"/>
            <a:r>
              <a:rPr lang="it-IT" sz="6300" b="1" dirty="0" smtClean="0">
                <a:solidFill>
                  <a:schemeClr val="accent5">
                    <a:lumMod val="75000"/>
                  </a:schemeClr>
                </a:solidFill>
              </a:rPr>
              <a:t>Costo ammortizzato, attualizzazione dei crediti e derivati: impatti in bilancio</a:t>
            </a:r>
          </a:p>
        </p:txBody>
      </p:sp>
      <p:sp>
        <p:nvSpPr>
          <p:cNvPr id="1027" name="Rectangle 3"/>
          <p:cNvSpPr>
            <a:spLocks noChangeArrowheads="1"/>
          </p:cNvSpPr>
          <p:nvPr/>
        </p:nvSpPr>
        <p:spPr bwMode="auto">
          <a:xfrm>
            <a:off x="1331640" y="4725144"/>
            <a:ext cx="308610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1" u="none" strike="noStrike" cap="none" normalizeH="0" baseline="0" dirty="0" smtClean="0">
                <a:ln>
                  <a:noFill/>
                </a:ln>
                <a:solidFill>
                  <a:schemeClr val="accent5">
                    <a:lumMod val="60000"/>
                    <a:lumOff val="40000"/>
                  </a:schemeClr>
                </a:solidFill>
                <a:effectLst/>
                <a:latin typeface="Arial" pitchFamily="34" charset="0"/>
                <a:ea typeface="Times New Roman" pitchFamily="18" charset="0"/>
                <a:cs typeface="Arial" pitchFamily="34" charset="0"/>
              </a:rPr>
              <a:t>Pistoia, 15  dicembre 2016</a:t>
            </a:r>
            <a:r>
              <a:rPr kumimoji="0" lang="it-IT" sz="800" b="0" i="0" u="none" strike="noStrike" cap="none" normalizeH="0" baseline="0" dirty="0" smtClean="0">
                <a:ln>
                  <a:noFill/>
                </a:ln>
                <a:solidFill>
                  <a:schemeClr val="accent5">
                    <a:lumMod val="60000"/>
                    <a:lumOff val="40000"/>
                  </a:schemeClr>
                </a:solidFill>
                <a:effectLst/>
                <a:latin typeface="Arial" pitchFamily="34" charset="0"/>
                <a:cs typeface="Arial" pitchFamily="34" charset="0"/>
              </a:rPr>
              <a:t> </a:t>
            </a:r>
            <a:endParaRPr kumimoji="0" lang="it-IT" sz="1800" b="0" i="0" u="none" strike="noStrike" cap="none" normalizeH="0" baseline="0" dirty="0" smtClean="0">
              <a:ln>
                <a:noFill/>
              </a:ln>
              <a:solidFill>
                <a:schemeClr val="accent5">
                  <a:lumMod val="60000"/>
                  <a:lumOff val="40000"/>
                </a:schemeClr>
              </a:solidFill>
              <a:effectLst/>
              <a:latin typeface="Arial" pitchFamily="34" charset="0"/>
              <a:cs typeface="Arial" pitchFamily="34" charset="0"/>
            </a:endParaRPr>
          </a:p>
        </p:txBody>
      </p:sp>
      <p:pic>
        <p:nvPicPr>
          <p:cNvPr id="1033" name="Picture 9"/>
          <p:cNvPicPr>
            <a:picLocks noChangeAspect="1" noChangeArrowheads="1"/>
          </p:cNvPicPr>
          <p:nvPr/>
        </p:nvPicPr>
        <p:blipFill>
          <a:blip r:embed="rId2" cstate="print"/>
          <a:srcRect/>
          <a:stretch>
            <a:fillRect/>
          </a:stretch>
        </p:blipFill>
        <p:spPr bwMode="auto">
          <a:xfrm>
            <a:off x="2915816" y="188640"/>
            <a:ext cx="3154680" cy="1165860"/>
          </a:xfrm>
          <a:prstGeom prst="rect">
            <a:avLst/>
          </a:prstGeom>
          <a:noFill/>
          <a:ln w="9525">
            <a:noFill/>
            <a:miter lim="800000"/>
            <a:headEnd/>
            <a:tailEnd/>
          </a:ln>
        </p:spPr>
      </p:pic>
      <p:sp>
        <p:nvSpPr>
          <p:cNvPr id="10" name="Sottotitolo 2"/>
          <p:cNvSpPr txBox="1">
            <a:spLocks/>
          </p:cNvSpPr>
          <p:nvPr/>
        </p:nvSpPr>
        <p:spPr>
          <a:xfrm>
            <a:off x="467544" y="1412776"/>
            <a:ext cx="8062664" cy="432048"/>
          </a:xfrm>
          <a:prstGeom prst="rect">
            <a:avLst/>
          </a:prstGeom>
        </p:spPr>
        <p:txBody>
          <a:bodyPr vert="horz" lIns="45720" rIns="45720">
            <a:normAutofit/>
          </a:bodyPr>
          <a:lstStyle/>
          <a:p>
            <a:pPr marL="0" marR="64008" lvl="0" indent="0"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2000" b="0" i="0" u="none" strike="noStrike" kern="1200" cap="none" spc="0" normalizeH="0" baseline="0" noProof="0" dirty="0" smtClean="0">
                <a:ln>
                  <a:noFill/>
                </a:ln>
                <a:solidFill>
                  <a:schemeClr val="accent5">
                    <a:lumMod val="75000"/>
                  </a:schemeClr>
                </a:solidFill>
                <a:effectLst/>
                <a:uLnTx/>
                <a:uFillTx/>
                <a:latin typeface="+mn-lt"/>
                <a:ea typeface="+mn-ea"/>
                <a:cs typeface="+mn-cs"/>
              </a:rPr>
              <a:t>Commissione di studio sul bilancio ed i principi contabili</a:t>
            </a:r>
            <a:endParaRPr kumimoji="0" lang="it-IT" sz="2000" b="0" i="0" u="none" strike="noStrike" kern="1200" cap="none" spc="0" normalizeH="0" baseline="0" noProof="0" dirty="0">
              <a:ln>
                <a:noFill/>
              </a:ln>
              <a:solidFill>
                <a:schemeClr val="accent5">
                  <a:lumMod val="75000"/>
                </a:schemeClr>
              </a:solidFill>
              <a:effectLst/>
              <a:uLnTx/>
              <a:uFillTx/>
              <a:latin typeface="+mn-lt"/>
              <a:ea typeface="+mn-ea"/>
              <a:cs typeface="+mn-cs"/>
            </a:endParaRPr>
          </a:p>
        </p:txBody>
      </p:sp>
      <p:sp>
        <p:nvSpPr>
          <p:cNvPr id="7" name="Sottotitolo 2"/>
          <p:cNvSpPr txBox="1">
            <a:spLocks/>
          </p:cNvSpPr>
          <p:nvPr/>
        </p:nvSpPr>
        <p:spPr>
          <a:xfrm>
            <a:off x="539552" y="4221088"/>
            <a:ext cx="8062664" cy="432048"/>
          </a:xfrm>
          <a:prstGeom prst="rect">
            <a:avLst/>
          </a:prstGeom>
        </p:spPr>
        <p:txBody>
          <a:bodyPr vert="horz" lIns="45720" rIns="45720">
            <a:normAutofit/>
          </a:bodyPr>
          <a:lstStyle/>
          <a:p>
            <a:pPr marL="0" marR="64008" lvl="0" indent="0" algn="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it-IT" sz="2000" b="0" i="0" u="none" strike="noStrike" kern="1200" cap="none" spc="0" normalizeH="0" baseline="0" noProof="0" dirty="0" smtClean="0">
                <a:ln>
                  <a:noFill/>
                </a:ln>
                <a:solidFill>
                  <a:schemeClr val="accent5">
                    <a:lumMod val="75000"/>
                  </a:schemeClr>
                </a:solidFill>
                <a:effectLst/>
                <a:uLnTx/>
                <a:uFillTx/>
                <a:latin typeface="+mn-lt"/>
                <a:ea typeface="+mn-ea"/>
                <a:cs typeface="+mn-cs"/>
              </a:rPr>
              <a:t>Fabio Giommoni</a:t>
            </a:r>
            <a:endParaRPr kumimoji="0" lang="it-IT" sz="2000" b="0" i="0" u="none" strike="noStrike" kern="1200" cap="none" spc="0" normalizeH="0" baseline="0" noProof="0" dirty="0">
              <a:ln>
                <a:noFill/>
              </a:ln>
              <a:solidFill>
                <a:schemeClr val="accent5">
                  <a:lumMod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6"/>
          <p:cNvSpPr>
            <a:spLocks noChangeArrowheads="1"/>
          </p:cNvSpPr>
          <p:nvPr/>
        </p:nvSpPr>
        <p:spPr bwMode="auto">
          <a:xfrm>
            <a:off x="0" y="836712"/>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Contabilizzazione con il “vecchio” metodo</a:t>
            </a:r>
            <a:endParaRPr lang="it-IT" sz="3400" b="1" dirty="0">
              <a:latin typeface="Calibri" pitchFamily="34" charset="0"/>
            </a:endParaRP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COSTO AMMORTIZZATO</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graphicFrame>
        <p:nvGraphicFramePr>
          <p:cNvPr id="5" name="Tabella 4"/>
          <p:cNvGraphicFramePr>
            <a:graphicFrameLocks noGrp="1"/>
          </p:cNvGraphicFramePr>
          <p:nvPr/>
        </p:nvGraphicFramePr>
        <p:xfrm>
          <a:off x="611559" y="1700813"/>
          <a:ext cx="7920880" cy="4337205"/>
        </p:xfrm>
        <a:graphic>
          <a:graphicData uri="http://schemas.openxmlformats.org/drawingml/2006/table">
            <a:tbl>
              <a:tblPr/>
              <a:tblGrid>
                <a:gridCol w="666243"/>
                <a:gridCol w="962350"/>
                <a:gridCol w="1110403"/>
                <a:gridCol w="1258457"/>
                <a:gridCol w="1517551"/>
                <a:gridCol w="1202938"/>
                <a:gridCol w="1202938"/>
              </a:tblGrid>
              <a:tr h="671738">
                <a:tc>
                  <a:txBody>
                    <a:bodyPr/>
                    <a:lstStyle/>
                    <a:p>
                      <a:pPr algn="l" fontAlgn="b"/>
                      <a:r>
                        <a:rPr lang="it-IT" sz="1800" b="1" i="0" u="none" strike="noStrike" dirty="0">
                          <a:solidFill>
                            <a:srgbClr val="FFFFFF"/>
                          </a:solidFill>
                          <a:latin typeface="Calibri"/>
                        </a:rPr>
                        <a:t>Anno</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it-IT" sz="1800" b="1" i="0" u="none" strike="noStrike">
                          <a:solidFill>
                            <a:srgbClr val="FFFFFF"/>
                          </a:solidFill>
                          <a:latin typeface="Calibri"/>
                        </a:rPr>
                        <a:t>Esercizio</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it-IT" sz="1800" b="1" i="0" u="none" strike="noStrike">
                          <a:solidFill>
                            <a:srgbClr val="FFFFFF"/>
                          </a:solidFill>
                          <a:latin typeface="Calibri"/>
                        </a:rPr>
                        <a:t>Debito residuo</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it-IT" sz="1800" b="1" i="0" u="none" strike="noStrike">
                          <a:solidFill>
                            <a:srgbClr val="FFFFFF"/>
                          </a:solidFill>
                          <a:latin typeface="Calibri"/>
                        </a:rPr>
                        <a:t>Interessi annui (5%)</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it-IT" sz="1600" b="1" i="0" u="none" strike="noStrike" dirty="0">
                          <a:solidFill>
                            <a:srgbClr val="FFFFFF"/>
                          </a:solidFill>
                          <a:latin typeface="Calibri"/>
                        </a:rPr>
                        <a:t>Ammortamento oneri accessori</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it-IT" sz="1800" b="1" i="0" u="none" strike="noStrike" dirty="0">
                          <a:solidFill>
                            <a:srgbClr val="FFFFFF"/>
                          </a:solidFill>
                          <a:latin typeface="Calibri"/>
                        </a:rPr>
                        <a:t>Costi totali</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it-IT" sz="1800" b="1" i="0" u="none" strike="noStrike" dirty="0">
                          <a:solidFill>
                            <a:srgbClr val="FFFFFF"/>
                          </a:solidFill>
                          <a:latin typeface="Calibri"/>
                        </a:rPr>
                        <a:t>Oneri accessori capitalizzati</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92060">
                <a:tc>
                  <a:txBody>
                    <a:bodyPr/>
                    <a:lstStyle/>
                    <a:p>
                      <a:pPr algn="r" fontAlgn="b"/>
                      <a:r>
                        <a:rPr lang="it-IT" sz="1800" b="0" i="0" u="none" strike="noStrike">
                          <a:solidFill>
                            <a:srgbClr val="000000"/>
                          </a:solidFill>
                          <a:latin typeface="Calibri"/>
                        </a:rPr>
                        <a:t>1</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2017</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1.000.000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2.000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52.000</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18.000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r>
              <a:tr h="292060">
                <a:tc>
                  <a:txBody>
                    <a:bodyPr/>
                    <a:lstStyle/>
                    <a:p>
                      <a:pPr algn="r" fontAlgn="b"/>
                      <a:r>
                        <a:rPr lang="it-IT" sz="1800" b="0" i="0" u="none" strike="noStrike">
                          <a:solidFill>
                            <a:srgbClr val="000000"/>
                          </a:solidFill>
                          <a:latin typeface="Calibri"/>
                        </a:rPr>
                        <a:t>2</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2018</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1.000.000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52.000</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16.000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2060">
                <a:tc>
                  <a:txBody>
                    <a:bodyPr/>
                    <a:lstStyle/>
                    <a:p>
                      <a:pPr algn="r" fontAlgn="b"/>
                      <a:r>
                        <a:rPr lang="it-IT" sz="1800" b="0" i="0" u="none" strike="noStrike">
                          <a:solidFill>
                            <a:srgbClr val="000000"/>
                          </a:solidFill>
                          <a:latin typeface="Calibri"/>
                        </a:rPr>
                        <a:t>3</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2019</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1.000.000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52.000</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14.000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r>
              <a:tr h="292060">
                <a:tc>
                  <a:txBody>
                    <a:bodyPr/>
                    <a:lstStyle/>
                    <a:p>
                      <a:pPr algn="r" fontAlgn="b"/>
                      <a:r>
                        <a:rPr lang="it-IT" sz="1800" b="0" i="0" u="none" strike="noStrike">
                          <a:solidFill>
                            <a:srgbClr val="000000"/>
                          </a:solidFill>
                          <a:latin typeface="Calibri"/>
                        </a:rPr>
                        <a:t>4</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2020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1.000.000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52.000</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12.000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2060">
                <a:tc>
                  <a:txBody>
                    <a:bodyPr/>
                    <a:lstStyle/>
                    <a:p>
                      <a:pPr algn="r" fontAlgn="b"/>
                      <a:r>
                        <a:rPr lang="it-IT" sz="1800" b="0" i="0" u="none" strike="noStrike">
                          <a:solidFill>
                            <a:srgbClr val="000000"/>
                          </a:solidFill>
                          <a:latin typeface="Calibri"/>
                        </a:rPr>
                        <a:t>5</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2021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1.000.000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52.000</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10.000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r>
              <a:tr h="292060">
                <a:tc>
                  <a:txBody>
                    <a:bodyPr/>
                    <a:lstStyle/>
                    <a:p>
                      <a:pPr algn="r" fontAlgn="b"/>
                      <a:r>
                        <a:rPr lang="it-IT" sz="1800" b="0" i="0" u="none" strike="noStrike">
                          <a:solidFill>
                            <a:srgbClr val="000000"/>
                          </a:solidFill>
                          <a:latin typeface="Calibri"/>
                        </a:rPr>
                        <a:t>6</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2022</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1.000.000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52.000</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8.000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2060">
                <a:tc>
                  <a:txBody>
                    <a:bodyPr/>
                    <a:lstStyle/>
                    <a:p>
                      <a:pPr algn="r" fontAlgn="b"/>
                      <a:r>
                        <a:rPr lang="it-IT" sz="1800" b="0" i="0" u="none" strike="noStrike">
                          <a:solidFill>
                            <a:srgbClr val="000000"/>
                          </a:solidFill>
                          <a:latin typeface="Calibri"/>
                        </a:rPr>
                        <a:t>7</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2023</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1.000.000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52.000</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6.000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r>
              <a:tr h="292060">
                <a:tc>
                  <a:txBody>
                    <a:bodyPr/>
                    <a:lstStyle/>
                    <a:p>
                      <a:pPr algn="r" fontAlgn="b"/>
                      <a:r>
                        <a:rPr lang="it-IT" sz="1800" b="0" i="0" u="none" strike="noStrike">
                          <a:solidFill>
                            <a:srgbClr val="000000"/>
                          </a:solidFill>
                          <a:latin typeface="Calibri"/>
                        </a:rPr>
                        <a:t>8</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2024</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1.000.000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52.000</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4.000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2060">
                <a:tc>
                  <a:txBody>
                    <a:bodyPr/>
                    <a:lstStyle/>
                    <a:p>
                      <a:pPr algn="r" fontAlgn="b"/>
                      <a:r>
                        <a:rPr lang="it-IT" sz="1800" b="0" i="0" u="none" strike="noStrike">
                          <a:solidFill>
                            <a:srgbClr val="000000"/>
                          </a:solidFill>
                          <a:latin typeface="Calibri"/>
                        </a:rPr>
                        <a:t>9</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2025</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1.000.000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52.000</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2.000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r>
              <a:tr h="292060">
                <a:tc>
                  <a:txBody>
                    <a:bodyPr/>
                    <a:lstStyle/>
                    <a:p>
                      <a:pPr algn="r" fontAlgn="b"/>
                      <a:r>
                        <a:rPr lang="it-IT" sz="1800" b="0" i="0" u="none" strike="noStrike">
                          <a:solidFill>
                            <a:srgbClr val="000000"/>
                          </a:solidFill>
                          <a:latin typeface="Calibri"/>
                        </a:rPr>
                        <a:t>10</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2026</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1.000.000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52.000</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smtClean="0">
                          <a:solidFill>
                            <a:srgbClr val="000000"/>
                          </a:solidFill>
                          <a:latin typeface="Calibri"/>
                        </a:rPr>
                        <a:t>0</a:t>
                      </a:r>
                      <a:endParaRPr lang="it-IT" sz="1800" b="0" i="0" u="none" strike="noStrike" dirty="0">
                        <a:solidFill>
                          <a:srgbClr val="000000"/>
                        </a:solidFill>
                        <a:latin typeface="Calibri"/>
                      </a:endParaRP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92060">
                <a:tc>
                  <a:txBody>
                    <a:bodyPr/>
                    <a:lstStyle/>
                    <a:p>
                      <a:pPr algn="r" fontAlgn="b"/>
                      <a:r>
                        <a:rPr lang="it-IT" sz="1800" b="0" i="0" u="none" strike="noStrike">
                          <a:solidFill>
                            <a:srgbClr val="000000"/>
                          </a:solidFill>
                          <a:latin typeface="Calibri"/>
                        </a:rPr>
                        <a:t>11</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2027</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it-IT" sz="1800" b="0" i="0" u="none" strike="noStrike">
                          <a:solidFill>
                            <a:srgbClr val="000000"/>
                          </a:solidFill>
                          <a:latin typeface="Calibri"/>
                        </a:rPr>
                        <a:t> </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it-IT" sz="1800" b="0" i="0" u="none" strike="noStrike">
                          <a:solidFill>
                            <a:srgbClr val="000000"/>
                          </a:solidFill>
                          <a:latin typeface="Calibri"/>
                        </a:rPr>
                        <a:t> </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it-IT" sz="1800" b="0" i="0" u="none" strike="noStrike" dirty="0">
                          <a:solidFill>
                            <a:srgbClr val="000000"/>
                          </a:solidFill>
                          <a:latin typeface="Calibri"/>
                        </a:rPr>
                        <a:t> </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endParaRPr lang="it-IT" sz="1800" b="0" i="0" u="none" strike="noStrike" dirty="0">
                        <a:solidFill>
                          <a:srgbClr val="000000"/>
                        </a:solidFill>
                        <a:latin typeface="Calibri"/>
                      </a:endParaRP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292060">
                <a:tc>
                  <a:txBody>
                    <a:bodyPr/>
                    <a:lstStyle/>
                    <a:p>
                      <a:pPr algn="l" fontAlgn="b"/>
                      <a:endParaRPr lang="it-IT" sz="1800" b="0" i="0" u="none" strike="noStrike">
                        <a:solidFill>
                          <a:srgbClr val="000000"/>
                        </a:solidFill>
                        <a:latin typeface="Calibri"/>
                      </a:endParaRP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it-IT" sz="1800" b="0" i="0" u="none" strike="noStrike">
                          <a:solidFill>
                            <a:srgbClr val="000000"/>
                          </a:solidFill>
                          <a:latin typeface="Calibri"/>
                        </a:rPr>
                        <a:t>Totale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endParaRPr lang="it-IT" sz="18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        </a:t>
                      </a:r>
                      <a:r>
                        <a:rPr lang="it-IT" sz="1800" b="0" i="0" u="none" strike="noStrike" dirty="0" smtClean="0">
                          <a:solidFill>
                            <a:srgbClr val="000000"/>
                          </a:solidFill>
                          <a:latin typeface="Calibri"/>
                        </a:rPr>
                        <a:t>500.000 </a:t>
                      </a:r>
                      <a:endParaRPr lang="it-IT" sz="18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20.000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       </a:t>
                      </a:r>
                      <a:r>
                        <a:rPr lang="it-IT" sz="1800" b="0" i="0" u="none" strike="noStrike" dirty="0" smtClean="0">
                          <a:solidFill>
                            <a:srgbClr val="000000"/>
                          </a:solidFill>
                          <a:latin typeface="Calibri"/>
                        </a:rPr>
                        <a:t>520.000 </a:t>
                      </a:r>
                      <a:endParaRPr lang="it-IT" sz="1800" b="0" i="0" u="none" strike="noStrike" dirty="0">
                        <a:solidFill>
                          <a:srgbClr val="000000"/>
                        </a:solidFill>
                        <a:latin typeface="Calibri"/>
                      </a:endParaRPr>
                    </a:p>
                  </a:txBody>
                  <a:tcPr marL="9525" marR="9525" marT="9525"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endParaRPr lang="it-IT" sz="1800" b="0" i="0" u="none" strike="noStrike" dirty="0">
                        <a:solidFill>
                          <a:srgbClr val="000000"/>
                        </a:solidFill>
                        <a:latin typeface="Calibri"/>
                      </a:endParaRP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6"/>
          <p:cNvSpPr>
            <a:spLocks noChangeArrowheads="1"/>
          </p:cNvSpPr>
          <p:nvPr/>
        </p:nvSpPr>
        <p:spPr bwMode="auto">
          <a:xfrm>
            <a:off x="0" y="836712"/>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Contabilizzazione con il “vecchio” metodo</a:t>
            </a:r>
            <a:endParaRPr lang="it-IT" sz="3400" b="1" dirty="0">
              <a:latin typeface="Calibri" pitchFamily="34" charset="0"/>
            </a:endParaRP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COSTO AMMORTIZZATO</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
        <p:nvSpPr>
          <p:cNvPr id="5" name="Segnaposto contenuto 2"/>
          <p:cNvSpPr>
            <a:spLocks noGrp="1"/>
          </p:cNvSpPr>
          <p:nvPr>
            <p:ph idx="1"/>
          </p:nvPr>
        </p:nvSpPr>
        <p:spPr>
          <a:xfrm>
            <a:off x="755576" y="2057400"/>
            <a:ext cx="7920880" cy="3733800"/>
          </a:xfrm>
        </p:spPr>
        <p:txBody>
          <a:bodyPr>
            <a:normAutofit fontScale="55000" lnSpcReduction="20000"/>
          </a:bodyPr>
          <a:lstStyle/>
          <a:p>
            <a:endParaRPr lang="it-IT" dirty="0" smtClean="0"/>
          </a:p>
          <a:p>
            <a:pPr>
              <a:buNone/>
            </a:pPr>
            <a:r>
              <a:rPr lang="it-IT" dirty="0" smtClean="0"/>
              <a:t>SCRITTURE          CONTABILI			dare                        avere</a:t>
            </a:r>
          </a:p>
          <a:p>
            <a:pPr>
              <a:buNone/>
            </a:pPr>
            <a:endParaRPr lang="it-IT" dirty="0" smtClean="0"/>
          </a:p>
          <a:p>
            <a:pPr>
              <a:buNone/>
            </a:pPr>
            <a:r>
              <a:rPr lang="it-IT" dirty="0" smtClean="0"/>
              <a:t>Al 1.1.2017                         				</a:t>
            </a:r>
          </a:p>
          <a:p>
            <a:r>
              <a:rPr lang="it-IT" dirty="0" smtClean="0"/>
              <a:t>BANCA C/</a:t>
            </a:r>
            <a:r>
              <a:rPr lang="it-IT" dirty="0" err="1" smtClean="0"/>
              <a:t>C</a:t>
            </a:r>
            <a:r>
              <a:rPr lang="it-IT" dirty="0" smtClean="0"/>
              <a:t> 				1.000.000</a:t>
            </a:r>
          </a:p>
          <a:p>
            <a:r>
              <a:rPr lang="it-IT" dirty="0" smtClean="0"/>
              <a:t>DEBITO PER FINANZIAMENTO                                                        1.000.000</a:t>
            </a:r>
          </a:p>
          <a:p>
            <a:r>
              <a:rPr lang="it-IT" dirty="0" smtClean="0"/>
              <a:t>Altre Immobilizzazioni Immateriali		     20.000</a:t>
            </a:r>
          </a:p>
          <a:p>
            <a:r>
              <a:rPr lang="it-IT" dirty="0" smtClean="0"/>
              <a:t>BANCA C/</a:t>
            </a:r>
            <a:r>
              <a:rPr lang="it-IT" dirty="0" err="1" smtClean="0"/>
              <a:t>C</a:t>
            </a:r>
            <a:r>
              <a:rPr lang="it-IT" dirty="0" smtClean="0"/>
              <a:t>			                                                   20.000</a:t>
            </a:r>
          </a:p>
          <a:p>
            <a:endParaRPr lang="it-IT" dirty="0" smtClean="0"/>
          </a:p>
          <a:p>
            <a:endParaRPr lang="it-IT" dirty="0" smtClean="0"/>
          </a:p>
          <a:p>
            <a:pPr>
              <a:buNone/>
            </a:pPr>
            <a:r>
              <a:rPr lang="it-IT" dirty="0" smtClean="0"/>
              <a:t>AL 31.12.17</a:t>
            </a:r>
          </a:p>
          <a:p>
            <a:r>
              <a:rPr lang="it-IT" dirty="0" smtClean="0"/>
              <a:t>Interessi passivi di competenza                           50.000</a:t>
            </a:r>
          </a:p>
          <a:p>
            <a:r>
              <a:rPr lang="it-IT" dirty="0" smtClean="0"/>
              <a:t>BANCA </a:t>
            </a:r>
            <a:r>
              <a:rPr lang="it-IT" dirty="0"/>
              <a:t>C/</a:t>
            </a:r>
            <a:r>
              <a:rPr lang="it-IT" dirty="0" err="1"/>
              <a:t>C</a:t>
            </a:r>
            <a:r>
              <a:rPr lang="it-IT" dirty="0"/>
              <a:t> </a:t>
            </a:r>
            <a:r>
              <a:rPr lang="it-IT" dirty="0" smtClean="0"/>
              <a:t>					      	      50.000</a:t>
            </a:r>
          </a:p>
          <a:p>
            <a:r>
              <a:rPr lang="it-IT" dirty="0" smtClean="0"/>
              <a:t>Ammortamento altre </a:t>
            </a:r>
            <a:r>
              <a:rPr lang="it-IT" dirty="0" err="1" smtClean="0"/>
              <a:t>Imm</a:t>
            </a:r>
            <a:r>
              <a:rPr lang="it-IT" dirty="0" smtClean="0"/>
              <a:t>. Immateriali	     2.000</a:t>
            </a:r>
          </a:p>
          <a:p>
            <a:r>
              <a:rPr lang="it-IT" dirty="0" smtClean="0"/>
              <a:t>Altre Immobilizzazioni Immateriali				      2.000				</a:t>
            </a: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323528" y="1844824"/>
            <a:ext cx="8424936" cy="3617912"/>
          </a:xfrm>
        </p:spPr>
        <p:txBody>
          <a:bodyPr>
            <a:noAutofit/>
          </a:bodyPr>
          <a:lstStyle/>
          <a:p>
            <a:pPr algn="just">
              <a:lnSpc>
                <a:spcPct val="92000"/>
              </a:lnSpc>
              <a:buNone/>
            </a:pPr>
            <a:r>
              <a:rPr lang="it-IT" sz="2500" dirty="0" smtClean="0">
                <a:latin typeface="Calibri" pitchFamily="34" charset="0"/>
              </a:rPr>
              <a:t>Con il metodo del costo ammortizzato il finanziamento della società Alfa deve essere considerato nel modo seguente:</a:t>
            </a:r>
          </a:p>
          <a:p>
            <a:pPr algn="just">
              <a:lnSpc>
                <a:spcPct val="92000"/>
              </a:lnSpc>
              <a:buNone/>
            </a:pPr>
            <a:endParaRPr lang="it-IT" sz="2500" dirty="0" smtClean="0">
              <a:latin typeface="Calibri" pitchFamily="34" charset="0"/>
            </a:endParaRPr>
          </a:p>
          <a:p>
            <a:pPr algn="just">
              <a:lnSpc>
                <a:spcPct val="92000"/>
              </a:lnSpc>
              <a:buFontTx/>
              <a:buChar char="-"/>
            </a:pPr>
            <a:r>
              <a:rPr lang="it-IT" sz="2500" dirty="0" smtClean="0">
                <a:solidFill>
                  <a:srgbClr val="0C2678"/>
                </a:solidFill>
                <a:latin typeface="Calibri" pitchFamily="34" charset="0"/>
              </a:rPr>
              <a:t>Finanziamento effettivo di 980.000 (al netto degli oneri accessori)</a:t>
            </a:r>
          </a:p>
          <a:p>
            <a:pPr algn="just">
              <a:lnSpc>
                <a:spcPct val="92000"/>
              </a:lnSpc>
              <a:buFontTx/>
              <a:buChar char="-"/>
            </a:pPr>
            <a:r>
              <a:rPr lang="it-IT" sz="2500" dirty="0" smtClean="0">
                <a:solidFill>
                  <a:srgbClr val="0C2678"/>
                </a:solidFill>
                <a:latin typeface="Calibri" pitchFamily="34" charset="0"/>
              </a:rPr>
              <a:t>Interessi complessivi di 520.000 (comprensivi</a:t>
            </a:r>
            <a:r>
              <a:rPr lang="it-IT" sz="2400" dirty="0" smtClean="0">
                <a:solidFill>
                  <a:srgbClr val="0C2678"/>
                </a:solidFill>
                <a:latin typeface="Calibri" pitchFamily="34" charset="0"/>
              </a:rPr>
              <a:t> degli oneri accessori)</a:t>
            </a:r>
          </a:p>
          <a:p>
            <a:pPr algn="just">
              <a:lnSpc>
                <a:spcPct val="92000"/>
              </a:lnSpc>
              <a:buFontTx/>
              <a:buChar char="-"/>
            </a:pPr>
            <a:r>
              <a:rPr lang="it-IT" sz="2400" dirty="0" smtClean="0">
                <a:solidFill>
                  <a:srgbClr val="0C2678"/>
                </a:solidFill>
                <a:latin typeface="Calibri" pitchFamily="34" charset="0"/>
              </a:rPr>
              <a:t>Tasso di interesse effettivo (TIR) pari al 5,262% (rispetto ad un tasso nominale del 5%)</a:t>
            </a:r>
            <a:endParaRPr lang="it-IT" sz="2300" dirty="0" smtClean="0">
              <a:solidFill>
                <a:srgbClr val="0C2678"/>
              </a:solidFill>
              <a:latin typeface="Calibri" pitchFamily="34" charset="0"/>
            </a:endParaRP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COSTO AMMORTIZZATO</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
        <p:nvSpPr>
          <p:cNvPr id="5" name="Rectangle 6"/>
          <p:cNvSpPr>
            <a:spLocks noChangeArrowheads="1"/>
          </p:cNvSpPr>
          <p:nvPr/>
        </p:nvSpPr>
        <p:spPr bwMode="auto">
          <a:xfrm>
            <a:off x="0" y="836712"/>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Contabilizzazione con il costo ammortizzato</a:t>
            </a:r>
            <a:endParaRPr lang="it-IT" sz="3400" b="1"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6"/>
          <p:cNvSpPr>
            <a:spLocks noChangeArrowheads="1"/>
          </p:cNvSpPr>
          <p:nvPr/>
        </p:nvSpPr>
        <p:spPr bwMode="auto">
          <a:xfrm>
            <a:off x="0" y="836712"/>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Contabilizzazione con il costo ammortizzato</a:t>
            </a:r>
            <a:endParaRPr lang="it-IT" sz="3400" b="1" dirty="0">
              <a:latin typeface="Calibri" pitchFamily="34" charset="0"/>
            </a:endParaRP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COSTO AMMORTIZZATO</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graphicFrame>
        <p:nvGraphicFramePr>
          <p:cNvPr id="5" name="Tabella 4"/>
          <p:cNvGraphicFramePr>
            <a:graphicFrameLocks noGrp="1"/>
          </p:cNvGraphicFramePr>
          <p:nvPr/>
        </p:nvGraphicFramePr>
        <p:xfrm>
          <a:off x="395536" y="1844824"/>
          <a:ext cx="8280921" cy="3964305"/>
        </p:xfrm>
        <a:graphic>
          <a:graphicData uri="http://schemas.openxmlformats.org/drawingml/2006/table">
            <a:tbl>
              <a:tblPr/>
              <a:tblGrid>
                <a:gridCol w="752811"/>
                <a:gridCol w="1087394"/>
                <a:gridCol w="1421975"/>
                <a:gridCol w="1714737"/>
                <a:gridCol w="1652002"/>
                <a:gridCol w="1652002"/>
              </a:tblGrid>
              <a:tr h="381000">
                <a:tc>
                  <a:txBody>
                    <a:bodyPr/>
                    <a:lstStyle/>
                    <a:p>
                      <a:pPr algn="l" fontAlgn="b"/>
                      <a:r>
                        <a:rPr lang="it-IT" sz="1800" b="1" i="0" u="none" strike="noStrike" dirty="0">
                          <a:solidFill>
                            <a:srgbClr val="FFFFFF"/>
                          </a:solidFill>
                          <a:latin typeface="Calibri"/>
                        </a:rPr>
                        <a:t>Anno</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it-IT" sz="1800" b="1" i="0" u="none" strike="noStrike">
                          <a:solidFill>
                            <a:srgbClr val="FFFFFF"/>
                          </a:solidFill>
                          <a:latin typeface="Calibri"/>
                        </a:rPr>
                        <a:t>Esercizio</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it-IT" sz="1800" b="1" i="0" u="none" strike="noStrike" dirty="0">
                          <a:solidFill>
                            <a:srgbClr val="FFFFFF"/>
                          </a:solidFill>
                          <a:latin typeface="Calibri"/>
                        </a:rPr>
                        <a:t>Interessi </a:t>
                      </a:r>
                      <a:r>
                        <a:rPr lang="it-IT" sz="1800" b="1" i="0" u="none" strike="noStrike" dirty="0" smtClean="0">
                          <a:solidFill>
                            <a:srgbClr val="FFFFFF"/>
                          </a:solidFill>
                          <a:latin typeface="Calibri"/>
                        </a:rPr>
                        <a:t>annui nominali </a:t>
                      </a:r>
                      <a:r>
                        <a:rPr lang="it-IT" sz="1800" b="1" i="0" u="none" strike="noStrike" dirty="0">
                          <a:solidFill>
                            <a:srgbClr val="FFFFFF"/>
                          </a:solidFill>
                          <a:latin typeface="Calibri"/>
                        </a:rPr>
                        <a:t>(5%)</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it-IT" sz="1800" b="1" i="0" u="none" strike="noStrike" dirty="0">
                          <a:solidFill>
                            <a:srgbClr val="FFFFFF"/>
                          </a:solidFill>
                          <a:latin typeface="Calibri"/>
                        </a:rPr>
                        <a:t>Ripartizione oneri accessori</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it-IT" sz="1800" b="1" i="0" u="none" strike="noStrike" dirty="0">
                          <a:solidFill>
                            <a:srgbClr val="FFFFFF"/>
                          </a:solidFill>
                          <a:latin typeface="Calibri"/>
                        </a:rPr>
                        <a:t>Interessi totali</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it-IT" sz="1800" b="1" i="0" u="none" strike="noStrike" dirty="0">
                          <a:solidFill>
                            <a:srgbClr val="FFFFFF"/>
                          </a:solidFill>
                          <a:latin typeface="Calibri"/>
                        </a:rPr>
                        <a:t>Debito residuo</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190500">
                <a:tc>
                  <a:txBody>
                    <a:bodyPr/>
                    <a:lstStyle/>
                    <a:p>
                      <a:pPr algn="r" fontAlgn="b"/>
                      <a:r>
                        <a:rPr lang="it-IT" sz="1800" b="0" i="0" u="none" strike="noStrike">
                          <a:solidFill>
                            <a:srgbClr val="000000"/>
                          </a:solidFill>
                          <a:latin typeface="Calibri"/>
                        </a:rPr>
                        <a:t>1</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2017</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1.571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51.571</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981.571</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r>
              <a:tr h="190500">
                <a:tc>
                  <a:txBody>
                    <a:bodyPr/>
                    <a:lstStyle/>
                    <a:p>
                      <a:pPr algn="r" fontAlgn="b"/>
                      <a:r>
                        <a:rPr lang="it-IT" sz="1800" b="0" i="0" u="none" strike="noStrike">
                          <a:solidFill>
                            <a:srgbClr val="000000"/>
                          </a:solidFill>
                          <a:latin typeface="Calibri"/>
                        </a:rPr>
                        <a:t>2</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2018</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1.653</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51.653</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983.224</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0500">
                <a:tc>
                  <a:txBody>
                    <a:bodyPr/>
                    <a:lstStyle/>
                    <a:p>
                      <a:pPr algn="r" fontAlgn="b"/>
                      <a:r>
                        <a:rPr lang="it-IT" sz="1800" b="0" i="0" u="none" strike="noStrike">
                          <a:solidFill>
                            <a:srgbClr val="000000"/>
                          </a:solidFill>
                          <a:latin typeface="Calibri"/>
                        </a:rPr>
                        <a:t>3</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2019</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1.740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51.740</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984.964</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r>
              <a:tr h="190500">
                <a:tc>
                  <a:txBody>
                    <a:bodyPr/>
                    <a:lstStyle/>
                    <a:p>
                      <a:pPr algn="r" fontAlgn="b"/>
                      <a:r>
                        <a:rPr lang="it-IT" sz="1800" b="0" i="0" u="none" strike="noStrike">
                          <a:solidFill>
                            <a:srgbClr val="000000"/>
                          </a:solidFill>
                          <a:latin typeface="Calibri"/>
                        </a:rPr>
                        <a:t>4</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2020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1.832</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51.832</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986.796</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0500">
                <a:tc>
                  <a:txBody>
                    <a:bodyPr/>
                    <a:lstStyle/>
                    <a:p>
                      <a:pPr algn="r" fontAlgn="b"/>
                      <a:r>
                        <a:rPr lang="it-IT" sz="1800" b="0" i="0" u="none" strike="noStrike">
                          <a:solidFill>
                            <a:srgbClr val="000000"/>
                          </a:solidFill>
                          <a:latin typeface="Calibri"/>
                        </a:rPr>
                        <a:t>5</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2021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1.928</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51.928</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988.725</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r>
              <a:tr h="190500">
                <a:tc>
                  <a:txBody>
                    <a:bodyPr/>
                    <a:lstStyle/>
                    <a:p>
                      <a:pPr algn="r" fontAlgn="b"/>
                      <a:r>
                        <a:rPr lang="it-IT" sz="1800" b="0" i="0" u="none" strike="noStrike">
                          <a:solidFill>
                            <a:srgbClr val="000000"/>
                          </a:solidFill>
                          <a:latin typeface="Calibri"/>
                        </a:rPr>
                        <a:t>6</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2022</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2.030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52.030</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990.755</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0500">
                <a:tc>
                  <a:txBody>
                    <a:bodyPr/>
                    <a:lstStyle/>
                    <a:p>
                      <a:pPr algn="r" fontAlgn="b"/>
                      <a:r>
                        <a:rPr lang="it-IT" sz="1800" b="0" i="0" u="none" strike="noStrike">
                          <a:solidFill>
                            <a:srgbClr val="000000"/>
                          </a:solidFill>
                          <a:latin typeface="Calibri"/>
                        </a:rPr>
                        <a:t>7</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2023</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2.137</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52.137</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992.891</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r>
              <a:tr h="190500">
                <a:tc>
                  <a:txBody>
                    <a:bodyPr/>
                    <a:lstStyle/>
                    <a:p>
                      <a:pPr algn="r" fontAlgn="b"/>
                      <a:r>
                        <a:rPr lang="it-IT" sz="1800" b="0" i="0" u="none" strike="noStrike">
                          <a:solidFill>
                            <a:srgbClr val="000000"/>
                          </a:solidFill>
                          <a:latin typeface="Calibri"/>
                        </a:rPr>
                        <a:t>8</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2024</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2.249</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52.249</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995.140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0500">
                <a:tc>
                  <a:txBody>
                    <a:bodyPr/>
                    <a:lstStyle/>
                    <a:p>
                      <a:pPr algn="r" fontAlgn="b"/>
                      <a:r>
                        <a:rPr lang="it-IT" sz="1800" b="0" i="0" u="none" strike="noStrike">
                          <a:solidFill>
                            <a:srgbClr val="000000"/>
                          </a:solidFill>
                          <a:latin typeface="Calibri"/>
                        </a:rPr>
                        <a:t>9</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2025</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2.367</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52.367</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997.508</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BE5F1"/>
                    </a:solidFill>
                  </a:tcPr>
                </a:tc>
              </a:tr>
              <a:tr h="190500">
                <a:tc>
                  <a:txBody>
                    <a:bodyPr/>
                    <a:lstStyle/>
                    <a:p>
                      <a:pPr algn="r" fontAlgn="b"/>
                      <a:r>
                        <a:rPr lang="it-IT" sz="1800" b="0" i="0" u="none" strike="noStrike">
                          <a:solidFill>
                            <a:srgbClr val="000000"/>
                          </a:solidFill>
                          <a:latin typeface="Calibri"/>
                        </a:rPr>
                        <a:t>10</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2026</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50.000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2.493</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52.493</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1.000.000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190500">
                <a:tc>
                  <a:txBody>
                    <a:bodyPr/>
                    <a:lstStyle/>
                    <a:p>
                      <a:pPr algn="r" fontAlgn="b"/>
                      <a:r>
                        <a:rPr lang="it-IT" sz="1800" b="0" i="0" u="none" strike="noStrike">
                          <a:solidFill>
                            <a:srgbClr val="000000"/>
                          </a:solidFill>
                          <a:latin typeface="Calibri"/>
                        </a:rPr>
                        <a:t>11</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it-IT" sz="1800" b="0" i="0" u="none" strike="noStrike">
                          <a:solidFill>
                            <a:srgbClr val="000000"/>
                          </a:solidFill>
                          <a:latin typeface="Calibri"/>
                        </a:rPr>
                        <a:t>2027</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it-IT" sz="1800" b="0" i="0" u="none" strike="noStrike">
                          <a:solidFill>
                            <a:srgbClr val="000000"/>
                          </a:solidFill>
                          <a:latin typeface="Calibri"/>
                        </a:rPr>
                        <a:t> </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it-IT" sz="1800" b="0" i="0" u="none" strike="noStrike">
                          <a:solidFill>
                            <a:srgbClr val="000000"/>
                          </a:solidFill>
                          <a:latin typeface="Calibri"/>
                        </a:rPr>
                        <a:t> </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l" fontAlgn="b"/>
                      <a:r>
                        <a:rPr lang="it-IT" sz="1800" b="0" i="0" u="none" strike="noStrike" dirty="0">
                          <a:solidFill>
                            <a:srgbClr val="000000"/>
                          </a:solidFill>
                          <a:latin typeface="Calibri"/>
                        </a:rPr>
                        <a:t> </a:t>
                      </a:r>
                    </a:p>
                  </a:txBody>
                  <a:tcPr marL="9525" marR="9525" marT="9525"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it-IT" sz="1800" b="0" i="0" u="none" strike="noStrike" dirty="0">
                          <a:solidFill>
                            <a:srgbClr val="000000"/>
                          </a:solidFill>
                          <a:latin typeface="Calibri"/>
                        </a:rPr>
                        <a:t>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190500">
                <a:tc>
                  <a:txBody>
                    <a:bodyPr/>
                    <a:lstStyle/>
                    <a:p>
                      <a:pPr algn="l" fontAlgn="b"/>
                      <a:endParaRPr lang="it-IT" sz="1800" b="0" i="0" u="none" strike="noStrike">
                        <a:solidFill>
                          <a:srgbClr val="000000"/>
                        </a:solidFill>
                        <a:latin typeface="Calibri"/>
                      </a:endParaRP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it-IT" sz="1800" b="0" i="0" u="none" strike="noStrike">
                          <a:solidFill>
                            <a:srgbClr val="000000"/>
                          </a:solidFill>
                          <a:latin typeface="Calibri"/>
                        </a:rPr>
                        <a:t>Totale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it-IT" sz="1800" b="0" i="0" u="none" strike="noStrike">
                          <a:solidFill>
                            <a:srgbClr val="000000"/>
                          </a:solidFill>
                          <a:latin typeface="Calibri"/>
                        </a:rPr>
                        <a:t>            500.000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a:solidFill>
                            <a:srgbClr val="000000"/>
                          </a:solidFill>
                          <a:latin typeface="Calibri"/>
                        </a:rPr>
                        <a:t>20.000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it-IT" sz="1800" b="0" i="0" u="none" strike="noStrike" dirty="0">
                          <a:solidFill>
                            <a:srgbClr val="000000"/>
                          </a:solidFill>
                          <a:latin typeface="Calibri"/>
                        </a:rPr>
                        <a:t>520.000</a:t>
                      </a:r>
                    </a:p>
                  </a:txBody>
                  <a:tcPr marL="9525" marR="9525" marT="9525" marB="0" anchor="b">
                    <a:lnL>
                      <a:noFill/>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endParaRPr lang="it-IT" sz="1800" b="0" i="0" u="none" strike="noStrike" dirty="0">
                        <a:solidFill>
                          <a:srgbClr val="000000"/>
                        </a:solidFill>
                        <a:latin typeface="Calibri"/>
                      </a:endParaRP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6"/>
          <p:cNvSpPr>
            <a:spLocks noChangeArrowheads="1"/>
          </p:cNvSpPr>
          <p:nvPr/>
        </p:nvSpPr>
        <p:spPr bwMode="auto">
          <a:xfrm>
            <a:off x="0" y="836712"/>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Contabilizzazione con il costo ammortizzato</a:t>
            </a:r>
            <a:endParaRPr lang="it-IT" sz="3400" b="1" dirty="0">
              <a:latin typeface="Calibri" pitchFamily="34" charset="0"/>
            </a:endParaRP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COSTO AMMORTIZZATO</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
        <p:nvSpPr>
          <p:cNvPr id="5" name="Segnaposto contenuto 2"/>
          <p:cNvSpPr>
            <a:spLocks noGrp="1"/>
          </p:cNvSpPr>
          <p:nvPr>
            <p:ph idx="1"/>
          </p:nvPr>
        </p:nvSpPr>
        <p:spPr>
          <a:xfrm>
            <a:off x="755576" y="2057400"/>
            <a:ext cx="7920880" cy="3733800"/>
          </a:xfrm>
        </p:spPr>
        <p:txBody>
          <a:bodyPr>
            <a:normAutofit fontScale="55000" lnSpcReduction="20000"/>
          </a:bodyPr>
          <a:lstStyle/>
          <a:p>
            <a:endParaRPr lang="it-IT" dirty="0" smtClean="0"/>
          </a:p>
          <a:p>
            <a:pPr>
              <a:buNone/>
            </a:pPr>
            <a:r>
              <a:rPr lang="it-IT" dirty="0" smtClean="0"/>
              <a:t>SCRITTURE          CONTABILI			dare                        avere</a:t>
            </a:r>
          </a:p>
          <a:p>
            <a:pPr>
              <a:buNone/>
            </a:pPr>
            <a:endParaRPr lang="it-IT" dirty="0" smtClean="0"/>
          </a:p>
          <a:p>
            <a:pPr>
              <a:buNone/>
            </a:pPr>
            <a:r>
              <a:rPr lang="it-IT" dirty="0" smtClean="0"/>
              <a:t>Al 1.1.2017                         				</a:t>
            </a:r>
          </a:p>
          <a:p>
            <a:r>
              <a:rPr lang="it-IT" dirty="0" smtClean="0"/>
              <a:t>BANCA C/</a:t>
            </a:r>
            <a:r>
              <a:rPr lang="it-IT" dirty="0" err="1" smtClean="0"/>
              <a:t>C</a:t>
            </a:r>
            <a:r>
              <a:rPr lang="it-IT" dirty="0" smtClean="0"/>
              <a:t> 				   980.000</a:t>
            </a:r>
          </a:p>
          <a:p>
            <a:r>
              <a:rPr lang="it-IT" dirty="0" smtClean="0"/>
              <a:t>DEBITO PER FINANZIAMENTO                                                           980.000</a:t>
            </a:r>
          </a:p>
          <a:p>
            <a:pPr>
              <a:buNone/>
            </a:pPr>
            <a:endParaRPr lang="it-IT" dirty="0" smtClean="0"/>
          </a:p>
          <a:p>
            <a:endParaRPr lang="it-IT" dirty="0" smtClean="0"/>
          </a:p>
          <a:p>
            <a:pPr>
              <a:buNone/>
            </a:pPr>
            <a:r>
              <a:rPr lang="it-IT" dirty="0" smtClean="0"/>
              <a:t>AL 31.12.17</a:t>
            </a:r>
          </a:p>
          <a:p>
            <a:r>
              <a:rPr lang="it-IT" dirty="0" smtClean="0"/>
              <a:t>Interessi passivi 			     50.000</a:t>
            </a:r>
          </a:p>
          <a:p>
            <a:r>
              <a:rPr lang="it-IT" dirty="0" smtClean="0"/>
              <a:t>BANCA </a:t>
            </a:r>
            <a:r>
              <a:rPr lang="it-IT" dirty="0"/>
              <a:t>C/</a:t>
            </a:r>
            <a:r>
              <a:rPr lang="it-IT" dirty="0" err="1"/>
              <a:t>C</a:t>
            </a:r>
            <a:r>
              <a:rPr lang="it-IT" dirty="0"/>
              <a:t> </a:t>
            </a:r>
            <a:r>
              <a:rPr lang="it-IT" dirty="0" smtClean="0"/>
              <a:t>					      	      50.000</a:t>
            </a:r>
          </a:p>
          <a:p>
            <a:r>
              <a:rPr lang="it-IT" dirty="0" smtClean="0"/>
              <a:t>Interessi passivi 			      1.571</a:t>
            </a:r>
          </a:p>
          <a:p>
            <a:r>
              <a:rPr lang="it-IT" dirty="0" smtClean="0"/>
              <a:t>DEBITO PER FINANZIAMENTO 				        1.571				</a:t>
            </a: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323528" y="2060848"/>
            <a:ext cx="8424936" cy="3617912"/>
          </a:xfrm>
        </p:spPr>
        <p:txBody>
          <a:bodyPr>
            <a:noAutofit/>
          </a:bodyPr>
          <a:lstStyle/>
          <a:p>
            <a:pPr algn="just">
              <a:lnSpc>
                <a:spcPct val="92000"/>
              </a:lnSpc>
            </a:pPr>
            <a:r>
              <a:rPr lang="it-IT" sz="2000" dirty="0" smtClean="0">
                <a:solidFill>
                  <a:srgbClr val="0C2678"/>
                </a:solidFill>
                <a:latin typeface="Calibri" pitchFamily="34" charset="0"/>
              </a:rPr>
              <a:t>Il D.Lgs. n. 139/2015 non contiene norme di coordinamento fiscali, limitandosi a prevedere (art. 11) una clausola di invarianza finanziaria in base alla quale dall’attuazione del Decreto stesso non devono derivare nuovi o maggiori oneri a carico della “finanza pubblica”.</a:t>
            </a:r>
            <a:endParaRPr lang="it-IT" sz="2000" dirty="0" smtClean="0">
              <a:latin typeface="Calibri" pitchFamily="34" charset="0"/>
            </a:endParaRPr>
          </a:p>
          <a:p>
            <a:pPr algn="just">
              <a:lnSpc>
                <a:spcPct val="92000"/>
              </a:lnSpc>
            </a:pPr>
            <a:endParaRPr lang="it-IT" sz="2000" dirty="0" smtClean="0">
              <a:solidFill>
                <a:srgbClr val="0C2678"/>
              </a:solidFill>
              <a:latin typeface="Calibri" pitchFamily="34" charset="0"/>
            </a:endParaRPr>
          </a:p>
          <a:p>
            <a:pPr algn="just">
              <a:lnSpc>
                <a:spcPct val="92000"/>
              </a:lnSpc>
            </a:pPr>
            <a:r>
              <a:rPr lang="it-IT" sz="2000" dirty="0" smtClean="0">
                <a:solidFill>
                  <a:srgbClr val="0C2678"/>
                </a:solidFill>
                <a:latin typeface="Calibri" pitchFamily="34" charset="0"/>
              </a:rPr>
              <a:t>Un emendamento alla Legge di bilancio 2017 prima presentato alla Camera  e poi ritirato prevedeva l’estensione del principio di derivazione rafforzata previsto per gli IAS  (art. 83 del TUIR) anche per le società che applicano i principi contabili OIC (rilevanza fiscale dei criteri di qualificazione, classificazione e imputazione temporale).</a:t>
            </a:r>
          </a:p>
          <a:p>
            <a:pPr algn="just">
              <a:lnSpc>
                <a:spcPct val="92000"/>
              </a:lnSpc>
            </a:pPr>
            <a:endParaRPr lang="it-IT" sz="2000" dirty="0" smtClean="0">
              <a:solidFill>
                <a:srgbClr val="0C2678"/>
              </a:solidFill>
              <a:latin typeface="Calibri" pitchFamily="34" charset="0"/>
            </a:endParaRPr>
          </a:p>
          <a:p>
            <a:pPr algn="just">
              <a:lnSpc>
                <a:spcPct val="92000"/>
              </a:lnSpc>
            </a:pPr>
            <a:r>
              <a:rPr lang="it-IT" sz="2000" dirty="0" smtClean="0">
                <a:solidFill>
                  <a:srgbClr val="0C2678"/>
                </a:solidFill>
                <a:latin typeface="Calibri" pitchFamily="34" charset="0"/>
              </a:rPr>
              <a:t>Nella relazione illustrativa all’emendamento veniva indicata la piena rilevanza fiscale  del costo ammortizzato.</a:t>
            </a:r>
          </a:p>
        </p:txBody>
      </p:sp>
      <p:sp>
        <p:nvSpPr>
          <p:cNvPr id="70660" name="Rectangle 6"/>
          <p:cNvSpPr>
            <a:spLocks noChangeArrowheads="1"/>
          </p:cNvSpPr>
          <p:nvPr/>
        </p:nvSpPr>
        <p:spPr bwMode="auto">
          <a:xfrm>
            <a:off x="0" y="908720"/>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Aspetti fiscali dei nuovi principi</a:t>
            </a:r>
            <a:endParaRPr lang="it-IT" sz="3400" b="1" dirty="0">
              <a:latin typeface="Calibri" pitchFamily="34" charset="0"/>
            </a:endParaRP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COSTO AMMORTIZZATO</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0" y="1772816"/>
            <a:ext cx="8748464" cy="3617912"/>
          </a:xfrm>
        </p:spPr>
        <p:txBody>
          <a:bodyPr>
            <a:noAutofit/>
          </a:bodyPr>
          <a:lstStyle/>
          <a:p>
            <a:pPr algn="just">
              <a:lnSpc>
                <a:spcPct val="92000"/>
              </a:lnSpc>
            </a:pPr>
            <a:r>
              <a:rPr lang="it-IT" sz="2200" dirty="0" smtClean="0">
                <a:latin typeface="Calibri" pitchFamily="34" charset="0"/>
              </a:rPr>
              <a:t>Secondo una prima tesi gli oneri accessori sui finanziamenti divengono deducibili ai fini IRES quali oneri finanziari (rientrano dunque nei limiti dell’art. 96 del TUIR). Divengono inoltre irrilevanti ai fini IRAP in quanto fuori dalla base imponibile.</a:t>
            </a:r>
          </a:p>
          <a:p>
            <a:pPr algn="just">
              <a:lnSpc>
                <a:spcPct val="92000"/>
              </a:lnSpc>
            </a:pPr>
            <a:endParaRPr lang="it-IT" sz="2200" dirty="0" smtClean="0">
              <a:latin typeface="Calibri" pitchFamily="34" charset="0"/>
            </a:endParaRPr>
          </a:p>
          <a:p>
            <a:pPr algn="just">
              <a:lnSpc>
                <a:spcPct val="92000"/>
              </a:lnSpc>
            </a:pPr>
            <a:r>
              <a:rPr lang="it-IT" sz="2200" dirty="0" smtClean="0">
                <a:latin typeface="Calibri" pitchFamily="34" charset="0"/>
              </a:rPr>
              <a:t>Questa tesi pare la più conforme alle previsioni dell’art. 96 del TUIR che, come chiarito dalla Circolare n. 19/E/2009, si applica con riferimento a ogni e qualunque interesse od onere ad esso assimilato collegato alla messa a disposizione di una provvista di danaro per la quale sussiste l’obbligo di restituzione e in relazione alla quale è prevista una specifica remunerazione.</a:t>
            </a:r>
          </a:p>
        </p:txBody>
      </p:sp>
      <p:sp>
        <p:nvSpPr>
          <p:cNvPr id="70660" name="Rectangle 6"/>
          <p:cNvSpPr>
            <a:spLocks noChangeArrowheads="1"/>
          </p:cNvSpPr>
          <p:nvPr/>
        </p:nvSpPr>
        <p:spPr bwMode="auto">
          <a:xfrm>
            <a:off x="0" y="764704"/>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Aspetti fiscali del costo ammortizzato</a:t>
            </a:r>
            <a:endParaRPr lang="it-IT" sz="3400" b="1" dirty="0">
              <a:latin typeface="Calibri" pitchFamily="34" charset="0"/>
            </a:endParaRP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COSTO AMMORTIZZATO</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179512" y="1772816"/>
            <a:ext cx="8568952" cy="3617912"/>
          </a:xfrm>
        </p:spPr>
        <p:txBody>
          <a:bodyPr>
            <a:noAutofit/>
          </a:bodyPr>
          <a:lstStyle/>
          <a:p>
            <a:pPr algn="just">
              <a:lnSpc>
                <a:spcPct val="92000"/>
              </a:lnSpc>
            </a:pPr>
            <a:r>
              <a:rPr lang="it-IT" sz="2200" dirty="0" smtClean="0">
                <a:latin typeface="Calibri" pitchFamily="34" charset="0"/>
              </a:rPr>
              <a:t>La tesi contraria sostiene invece che dovrebbe continuare a prevalere il criterio </a:t>
            </a:r>
            <a:r>
              <a:rPr lang="it-IT" sz="2200" dirty="0" err="1" smtClean="0">
                <a:latin typeface="Calibri" pitchFamily="34" charset="0"/>
              </a:rPr>
              <a:t>giuridico-formale</a:t>
            </a:r>
            <a:r>
              <a:rPr lang="it-IT" sz="2200" dirty="0" smtClean="0">
                <a:latin typeface="Calibri" pitchFamily="34" charset="0"/>
              </a:rPr>
              <a:t> dell’operazione aziendale, cosicché dette spese devono essere sempre qualificate ai fini fiscali come costi per servizi, non rientranti dunque nei limiti dell’art. 96 del Tuir.</a:t>
            </a:r>
          </a:p>
          <a:p>
            <a:pPr algn="just">
              <a:lnSpc>
                <a:spcPct val="92000"/>
              </a:lnSpc>
            </a:pPr>
            <a:endParaRPr lang="it-IT" sz="2200" dirty="0" smtClean="0">
              <a:latin typeface="Calibri" pitchFamily="34" charset="0"/>
            </a:endParaRPr>
          </a:p>
          <a:p>
            <a:pPr algn="just">
              <a:lnSpc>
                <a:spcPct val="92000"/>
              </a:lnSpc>
            </a:pPr>
            <a:r>
              <a:rPr lang="it-IT" sz="2200" dirty="0" smtClean="0">
                <a:latin typeface="Calibri" pitchFamily="34" charset="0"/>
              </a:rPr>
              <a:t>Tale posizione comporterebbe rilevanti complicazioni di ordine pratico, determinando una gestione a “doppio binario” </a:t>
            </a:r>
            <a:r>
              <a:rPr lang="it-IT" sz="2200" dirty="0" err="1" smtClean="0">
                <a:latin typeface="Calibri" pitchFamily="34" charset="0"/>
              </a:rPr>
              <a:t>civilistico-fiscale</a:t>
            </a:r>
            <a:r>
              <a:rPr lang="it-IT" sz="2200" dirty="0" smtClean="0">
                <a:latin typeface="Calibri" pitchFamily="34" charset="0"/>
              </a:rPr>
              <a:t>.</a:t>
            </a:r>
          </a:p>
        </p:txBody>
      </p:sp>
      <p:sp>
        <p:nvSpPr>
          <p:cNvPr id="70660" name="Rectangle 6"/>
          <p:cNvSpPr>
            <a:spLocks noChangeArrowheads="1"/>
          </p:cNvSpPr>
          <p:nvPr/>
        </p:nvSpPr>
        <p:spPr bwMode="auto">
          <a:xfrm>
            <a:off x="0" y="764704"/>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Aspetti fiscali del costo ammortizzato (segue)</a:t>
            </a:r>
            <a:endParaRPr lang="it-IT" sz="3400" b="1" dirty="0">
              <a:latin typeface="Calibri" pitchFamily="34" charset="0"/>
            </a:endParaRP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COSTO AMMORTIZZATO</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1484784"/>
            <a:ext cx="8033936" cy="4752528"/>
          </a:xfrm>
        </p:spPr>
        <p:txBody>
          <a:bodyPr lIns="84664" tIns="42332" rIns="84664" bIns="42332">
            <a:normAutofit fontScale="85000" lnSpcReduction="10000"/>
          </a:bodyPr>
          <a:lstStyle/>
          <a:p>
            <a:pPr marL="317491" indent="-317491" algn="just">
              <a:buFont typeface="Wingdings" panose="05000000000000000000" pitchFamily="2" charset="2"/>
              <a:buChar char="q"/>
            </a:pPr>
            <a:r>
              <a:rPr lang="it-IT" dirty="0" smtClean="0">
                <a:latin typeface="Calibri" pitchFamily="34" charset="0"/>
              </a:rPr>
              <a:t>Il principio dell’attualizzazione prevede la rilevazione degli interessi sui crediti/debiti in base al tasso di mercato e non a quello nominale (pari a zero nei casi di crediti/debiti  infruttiferi). </a:t>
            </a:r>
          </a:p>
          <a:p>
            <a:pPr marL="317491" indent="-317491" algn="just">
              <a:buFont typeface="Wingdings" panose="05000000000000000000" pitchFamily="2" charset="2"/>
              <a:buChar char="q"/>
            </a:pPr>
            <a:r>
              <a:rPr lang="it-IT" dirty="0" smtClean="0">
                <a:latin typeface="Calibri" pitchFamily="34" charset="0"/>
              </a:rPr>
              <a:t>L’attualizzazione dei crediti commerciali era già prevista dal previgente OIC 15 (e dall’OIC 19 per i debiti commerciali), mentre non riguardava anche quelli finanziari.</a:t>
            </a:r>
          </a:p>
          <a:p>
            <a:pPr marL="317491" indent="-317491" algn="just">
              <a:buFont typeface="Wingdings" panose="05000000000000000000" pitchFamily="2" charset="2"/>
              <a:buChar char="q"/>
            </a:pPr>
            <a:r>
              <a:rPr lang="it-IT" dirty="0" smtClean="0">
                <a:latin typeface="Calibri" pitchFamily="34" charset="0"/>
              </a:rPr>
              <a:t>Come precisato dal nuovo OIC 15, secondo quanto disposto dall’art. 2423 comma 4, c.c., l’attualizzazione può non essere applicata qualora gli effetti della stessa siano irrilevanti rispetto al valore nominale di crediti e debiti, caso che si può verificare quando il tasso d’interesse effettivo non è significativamente diverso da quello di mercato e/o quando i crediti e debiti sono a breve termine (scadenza inferiore a 12 mesi).</a:t>
            </a:r>
          </a:p>
          <a:p>
            <a:pPr marL="317491" indent="-317491" algn="just">
              <a:buFont typeface="Wingdings" panose="05000000000000000000" pitchFamily="2" charset="2"/>
              <a:buChar char="q"/>
            </a:pPr>
            <a:endParaRPr lang="it-IT" dirty="0" smtClean="0">
              <a:latin typeface="Calibri" pitchFamily="34" charset="0"/>
            </a:endParaRP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ATTUALIZZAZIONE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
        <p:nvSpPr>
          <p:cNvPr id="4" name="Rectangle 6"/>
          <p:cNvSpPr>
            <a:spLocks noChangeArrowheads="1"/>
          </p:cNvSpPr>
          <p:nvPr/>
        </p:nvSpPr>
        <p:spPr bwMode="auto">
          <a:xfrm>
            <a:off x="0" y="692696"/>
            <a:ext cx="9144000" cy="936104"/>
          </a:xfrm>
          <a:prstGeom prst="rect">
            <a:avLst/>
          </a:prstGeom>
          <a:noFill/>
          <a:ln w="9525">
            <a:noFill/>
            <a:miter lim="800000"/>
            <a:headEnd/>
            <a:tailEnd/>
          </a:ln>
        </p:spPr>
        <p:txBody>
          <a:bodyPr anchor="ctr"/>
          <a:lstStyle/>
          <a:p>
            <a:pPr algn="ctr"/>
            <a:r>
              <a:rPr lang="it-IT" sz="3400" b="1" dirty="0" smtClean="0">
                <a:latin typeface="Calibri" pitchFamily="34" charset="0"/>
              </a:rPr>
              <a:t>Sintesi del principio</a:t>
            </a:r>
          </a:p>
        </p:txBody>
      </p:sp>
    </p:spTree>
    <p:extLst>
      <p:ext uri="{BB962C8B-B14F-4D97-AF65-F5344CB8AC3E}">
        <p14:creationId xmlns:p14="http://schemas.microsoft.com/office/powerpoint/2010/main" val="179634559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1484784"/>
            <a:ext cx="8033936" cy="4752528"/>
          </a:xfrm>
        </p:spPr>
        <p:txBody>
          <a:bodyPr lIns="84664" tIns="42332" rIns="84664" bIns="42332">
            <a:normAutofit fontScale="92500" lnSpcReduction="10000"/>
          </a:bodyPr>
          <a:lstStyle/>
          <a:p>
            <a:pPr marL="317491" indent="-317491" algn="just">
              <a:buFont typeface="Wingdings" panose="05000000000000000000" pitchFamily="2" charset="2"/>
              <a:buChar char="q"/>
            </a:pPr>
            <a:r>
              <a:rPr lang="it-IT" dirty="0" smtClean="0">
                <a:latin typeface="Calibri" pitchFamily="34" charset="0"/>
              </a:rPr>
              <a:t>Gli effetti dell’attualizzazione di un credito commerciale oltre 12 mesi sono rappresentati dall’iscrizione dello stesso ad un valore inferiore di quello nominale, in conseguenza dello scorporo dell’interesse implicito sulla base dei tassi di mercato e dalla conseguente rilevazione del ricavo di vendita per un importo inferiore al nominale.</a:t>
            </a:r>
          </a:p>
          <a:p>
            <a:pPr marL="317491" indent="-317491" algn="just">
              <a:buFont typeface="Wingdings" panose="05000000000000000000" pitchFamily="2" charset="2"/>
              <a:buChar char="q"/>
            </a:pPr>
            <a:r>
              <a:rPr lang="it-IT" dirty="0" smtClean="0">
                <a:latin typeface="Calibri" pitchFamily="34" charset="0"/>
              </a:rPr>
              <a:t>Nel caso dei crediti finanziari tale differenza deve essere iscritta tra gli oneri finanziari, salvo che le caratteristiche dell’operazione non inducano ad attribuire a tale componente una diversa natura.</a:t>
            </a:r>
          </a:p>
          <a:p>
            <a:pPr marL="317491" indent="-317491" algn="just">
              <a:buFont typeface="Wingdings" panose="05000000000000000000" pitchFamily="2" charset="2"/>
              <a:buChar char="q"/>
            </a:pPr>
            <a:r>
              <a:rPr lang="it-IT" dirty="0" smtClean="0">
                <a:latin typeface="Calibri" pitchFamily="34" charset="0"/>
              </a:rPr>
              <a:t>La differenza tra valore di iscrizione e valore nominale viene imputata lungo la durata del credito  come provento di natura finanziaria.</a:t>
            </a: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ATTUALIZZAZIONE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
        <p:nvSpPr>
          <p:cNvPr id="4" name="Rectangle 6"/>
          <p:cNvSpPr>
            <a:spLocks noChangeArrowheads="1"/>
          </p:cNvSpPr>
          <p:nvPr/>
        </p:nvSpPr>
        <p:spPr bwMode="auto">
          <a:xfrm>
            <a:off x="0" y="692696"/>
            <a:ext cx="9144000" cy="936104"/>
          </a:xfrm>
          <a:prstGeom prst="rect">
            <a:avLst/>
          </a:prstGeom>
          <a:noFill/>
          <a:ln w="9525">
            <a:noFill/>
            <a:miter lim="800000"/>
            <a:headEnd/>
            <a:tailEnd/>
          </a:ln>
        </p:spPr>
        <p:txBody>
          <a:bodyPr anchor="ctr"/>
          <a:lstStyle/>
          <a:p>
            <a:pPr algn="ctr"/>
            <a:r>
              <a:rPr lang="it-IT" sz="3400" b="1" dirty="0" smtClean="0">
                <a:latin typeface="Calibri" pitchFamily="34" charset="0"/>
              </a:rPr>
              <a:t>Sintesi del principio (segue)</a:t>
            </a:r>
          </a:p>
        </p:txBody>
      </p:sp>
    </p:spTree>
    <p:extLst>
      <p:ext uri="{BB962C8B-B14F-4D97-AF65-F5344CB8AC3E}">
        <p14:creationId xmlns:p14="http://schemas.microsoft.com/office/powerpoint/2010/main" val="179634559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4"/>
          <p:cNvSpPr txBox="1">
            <a:spLocks noChangeArrowheads="1"/>
          </p:cNvSpPr>
          <p:nvPr/>
        </p:nvSpPr>
        <p:spPr bwMode="auto">
          <a:xfrm>
            <a:off x="1043608" y="3068960"/>
            <a:ext cx="1538287" cy="1038225"/>
          </a:xfrm>
          <a:prstGeom prst="rect">
            <a:avLst/>
          </a:prstGeom>
          <a:solidFill>
            <a:schemeClr val="bg2">
              <a:lumMod val="50000"/>
            </a:schemeClr>
          </a:solidFill>
          <a:ln w="9525">
            <a:noFill/>
            <a:miter lim="800000"/>
            <a:headEnd/>
            <a:tailEnd/>
          </a:ln>
        </p:spPr>
        <p:txBody>
          <a:bodyPr>
            <a:noAutofit/>
          </a:bodyPr>
          <a:lstStyle/>
          <a:p>
            <a:pPr algn="ctr">
              <a:spcBef>
                <a:spcPct val="50000"/>
              </a:spcBef>
              <a:defRPr/>
            </a:pPr>
            <a:r>
              <a:rPr lang="it-IT" sz="2000" b="1" dirty="0" smtClean="0">
                <a:latin typeface="+mn-lt"/>
              </a:rPr>
              <a:t>OIC 19</a:t>
            </a:r>
          </a:p>
          <a:p>
            <a:pPr algn="ctr">
              <a:spcBef>
                <a:spcPct val="50000"/>
              </a:spcBef>
              <a:defRPr/>
            </a:pPr>
            <a:r>
              <a:rPr lang="it-IT" sz="2000" b="1" dirty="0" smtClean="0"/>
              <a:t>Debiti</a:t>
            </a:r>
            <a:endParaRPr lang="it-IT" sz="2000" b="1" dirty="0">
              <a:latin typeface="+mn-lt"/>
            </a:endParaRPr>
          </a:p>
        </p:txBody>
      </p:sp>
      <p:sp>
        <p:nvSpPr>
          <p:cNvPr id="8196" name="AutoShape 5"/>
          <p:cNvSpPr>
            <a:spLocks noChangeArrowheads="1"/>
          </p:cNvSpPr>
          <p:nvPr/>
        </p:nvSpPr>
        <p:spPr bwMode="auto">
          <a:xfrm>
            <a:off x="3059832" y="1988840"/>
            <a:ext cx="685800" cy="685800"/>
          </a:xfrm>
          <a:prstGeom prst="rightArrow">
            <a:avLst>
              <a:gd name="adj1" fmla="val 50000"/>
              <a:gd name="adj2" fmla="val 25000"/>
            </a:avLst>
          </a:prstGeom>
          <a:solidFill>
            <a:schemeClr val="bg2">
              <a:lumMod val="50000"/>
            </a:schemeClr>
          </a:solidFill>
          <a:ln w="9525">
            <a:solidFill>
              <a:schemeClr val="tx1"/>
            </a:solidFill>
            <a:miter lim="800000"/>
            <a:headEnd/>
            <a:tailEnd/>
          </a:ln>
        </p:spPr>
        <p:txBody>
          <a:bodyPr wrap="none" anchor="ctr"/>
          <a:lstStyle/>
          <a:p>
            <a:pPr>
              <a:defRPr/>
            </a:pPr>
            <a:endParaRPr lang="it-IT">
              <a:latin typeface="+mn-lt"/>
            </a:endParaRPr>
          </a:p>
        </p:txBody>
      </p:sp>
      <p:sp>
        <p:nvSpPr>
          <p:cNvPr id="8197" name="AutoShape 6"/>
          <p:cNvSpPr>
            <a:spLocks noChangeArrowheads="1"/>
          </p:cNvSpPr>
          <p:nvPr/>
        </p:nvSpPr>
        <p:spPr bwMode="auto">
          <a:xfrm>
            <a:off x="3022104" y="3140968"/>
            <a:ext cx="685800" cy="700088"/>
          </a:xfrm>
          <a:prstGeom prst="rightArrow">
            <a:avLst>
              <a:gd name="adj1" fmla="val 50000"/>
              <a:gd name="adj2" fmla="val 25000"/>
            </a:avLst>
          </a:prstGeom>
          <a:solidFill>
            <a:schemeClr val="bg2">
              <a:lumMod val="50000"/>
            </a:schemeClr>
          </a:solidFill>
          <a:ln w="9525">
            <a:solidFill>
              <a:schemeClr val="tx1"/>
            </a:solidFill>
            <a:miter lim="800000"/>
            <a:headEnd/>
            <a:tailEnd/>
          </a:ln>
        </p:spPr>
        <p:txBody>
          <a:bodyPr wrap="none" anchor="ctr"/>
          <a:lstStyle/>
          <a:p>
            <a:pPr>
              <a:defRPr/>
            </a:pPr>
            <a:endParaRPr lang="it-IT">
              <a:latin typeface="+mn-lt"/>
            </a:endParaRPr>
          </a:p>
        </p:txBody>
      </p:sp>
      <p:sp>
        <p:nvSpPr>
          <p:cNvPr id="8199" name="Text Box 8"/>
          <p:cNvSpPr txBox="1">
            <a:spLocks noChangeArrowheads="1"/>
          </p:cNvSpPr>
          <p:nvPr/>
        </p:nvSpPr>
        <p:spPr bwMode="auto">
          <a:xfrm>
            <a:off x="4283968" y="1988840"/>
            <a:ext cx="3582144" cy="2016224"/>
          </a:xfrm>
          <a:prstGeom prst="rect">
            <a:avLst/>
          </a:prstGeom>
          <a:solidFill>
            <a:schemeClr val="bg2">
              <a:lumMod val="50000"/>
            </a:schemeClr>
          </a:solidFill>
          <a:ln w="9525">
            <a:solidFill>
              <a:schemeClr val="tx1"/>
            </a:solidFill>
            <a:miter lim="800000"/>
            <a:headEnd/>
            <a:tailEnd/>
          </a:ln>
        </p:spPr>
        <p:txBody>
          <a:bodyPr wrap="square" anchor="ctr" anchorCtr="1">
            <a:noAutofit/>
          </a:bodyPr>
          <a:lstStyle/>
          <a:p>
            <a:pPr>
              <a:spcBef>
                <a:spcPct val="50000"/>
              </a:spcBef>
              <a:defRPr/>
            </a:pPr>
            <a:r>
              <a:rPr lang="it-IT" sz="2200" dirty="0" smtClean="0"/>
              <a:t>COSTO AMMORTIZZATO</a:t>
            </a:r>
          </a:p>
          <a:p>
            <a:pPr>
              <a:spcBef>
                <a:spcPct val="50000"/>
              </a:spcBef>
              <a:defRPr/>
            </a:pPr>
            <a:r>
              <a:rPr lang="it-IT" sz="2200" dirty="0" smtClean="0">
                <a:latin typeface="+mn-lt"/>
              </a:rPr>
              <a:t>ATTUALIZZAZIONE</a:t>
            </a:r>
            <a:endParaRPr lang="it-IT" sz="2200" dirty="0">
              <a:latin typeface="+mn-lt"/>
            </a:endParaRPr>
          </a:p>
        </p:txBody>
      </p:sp>
      <p:sp>
        <p:nvSpPr>
          <p:cNvPr id="8201" name="Text Box 4"/>
          <p:cNvSpPr txBox="1">
            <a:spLocks noChangeArrowheads="1"/>
          </p:cNvSpPr>
          <p:nvPr/>
        </p:nvSpPr>
        <p:spPr bwMode="auto">
          <a:xfrm>
            <a:off x="1043608" y="4365104"/>
            <a:ext cx="1538287" cy="1038225"/>
          </a:xfrm>
          <a:prstGeom prst="rect">
            <a:avLst/>
          </a:prstGeom>
          <a:solidFill>
            <a:schemeClr val="bg2">
              <a:lumMod val="50000"/>
            </a:schemeClr>
          </a:solidFill>
          <a:ln w="9525">
            <a:noFill/>
            <a:miter lim="800000"/>
            <a:headEnd/>
            <a:tailEnd/>
          </a:ln>
        </p:spPr>
        <p:txBody>
          <a:bodyPr>
            <a:noAutofit/>
          </a:bodyPr>
          <a:lstStyle/>
          <a:p>
            <a:pPr algn="ctr">
              <a:spcBef>
                <a:spcPct val="50000"/>
              </a:spcBef>
              <a:defRPr/>
            </a:pPr>
            <a:r>
              <a:rPr lang="it-IT" sz="2000" b="1" dirty="0" smtClean="0">
                <a:latin typeface="+mn-lt"/>
              </a:rPr>
              <a:t>OIC XX</a:t>
            </a:r>
          </a:p>
          <a:p>
            <a:pPr algn="ctr">
              <a:spcBef>
                <a:spcPct val="50000"/>
              </a:spcBef>
              <a:defRPr/>
            </a:pPr>
            <a:r>
              <a:rPr lang="it-IT" sz="2000" b="1" dirty="0" smtClean="0"/>
              <a:t>Derivati</a:t>
            </a:r>
            <a:endParaRPr lang="it-IT" sz="2000" b="1" dirty="0">
              <a:latin typeface="+mn-lt"/>
            </a:endParaRPr>
          </a:p>
        </p:txBody>
      </p:sp>
      <p:sp>
        <p:nvSpPr>
          <p:cNvPr id="8202" name="AutoShape 6"/>
          <p:cNvSpPr>
            <a:spLocks noChangeArrowheads="1"/>
          </p:cNvSpPr>
          <p:nvPr/>
        </p:nvSpPr>
        <p:spPr bwMode="auto">
          <a:xfrm>
            <a:off x="3059832" y="4531048"/>
            <a:ext cx="685800" cy="700087"/>
          </a:xfrm>
          <a:prstGeom prst="rightArrow">
            <a:avLst>
              <a:gd name="adj1" fmla="val 50000"/>
              <a:gd name="adj2" fmla="val 25000"/>
            </a:avLst>
          </a:prstGeom>
          <a:solidFill>
            <a:schemeClr val="bg2">
              <a:lumMod val="50000"/>
            </a:schemeClr>
          </a:solidFill>
          <a:ln w="9525">
            <a:solidFill>
              <a:schemeClr val="tx1"/>
            </a:solidFill>
            <a:miter lim="800000"/>
            <a:headEnd/>
            <a:tailEnd/>
          </a:ln>
        </p:spPr>
        <p:txBody>
          <a:bodyPr wrap="none" anchor="ctr"/>
          <a:lstStyle/>
          <a:p>
            <a:pPr>
              <a:defRPr/>
            </a:pPr>
            <a:endParaRPr lang="it-IT">
              <a:latin typeface="+mn-lt"/>
            </a:endParaRPr>
          </a:p>
        </p:txBody>
      </p:sp>
      <p:sp>
        <p:nvSpPr>
          <p:cNvPr id="8203" name="Text Box 8"/>
          <p:cNvSpPr txBox="1">
            <a:spLocks noChangeArrowheads="1"/>
          </p:cNvSpPr>
          <p:nvPr/>
        </p:nvSpPr>
        <p:spPr bwMode="auto">
          <a:xfrm>
            <a:off x="4294236" y="4405313"/>
            <a:ext cx="3571875" cy="895895"/>
          </a:xfrm>
          <a:prstGeom prst="rect">
            <a:avLst/>
          </a:prstGeom>
          <a:solidFill>
            <a:schemeClr val="bg2">
              <a:lumMod val="50000"/>
            </a:schemeClr>
          </a:solidFill>
          <a:ln w="9525">
            <a:solidFill>
              <a:schemeClr val="tx1"/>
            </a:solidFill>
            <a:miter lim="800000"/>
            <a:headEnd/>
            <a:tailEnd/>
          </a:ln>
        </p:spPr>
        <p:txBody>
          <a:bodyPr wrap="square" anchor="ctr" anchorCtr="1">
            <a:noAutofit/>
          </a:bodyPr>
          <a:lstStyle/>
          <a:p>
            <a:pPr>
              <a:spcBef>
                <a:spcPct val="50000"/>
              </a:spcBef>
              <a:defRPr/>
            </a:pPr>
            <a:r>
              <a:rPr lang="it-IT" sz="2200" dirty="0" smtClean="0"/>
              <a:t>DERIVATI AL FAIR VALUE</a:t>
            </a:r>
          </a:p>
        </p:txBody>
      </p:sp>
      <p:sp>
        <p:nvSpPr>
          <p:cNvPr id="13"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DLGS 139/2015 - NUOVI PRINCIPI OIC</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
        <p:nvSpPr>
          <p:cNvPr id="14" name="Rectangle 6"/>
          <p:cNvSpPr>
            <a:spLocks noChangeArrowheads="1"/>
          </p:cNvSpPr>
          <p:nvPr/>
        </p:nvSpPr>
        <p:spPr bwMode="auto">
          <a:xfrm>
            <a:off x="0" y="764704"/>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Nuovi OIC 2016 in bozza per la consultazione</a:t>
            </a:r>
          </a:p>
        </p:txBody>
      </p:sp>
      <p:sp>
        <p:nvSpPr>
          <p:cNvPr id="15" name="Text Box 4"/>
          <p:cNvSpPr txBox="1">
            <a:spLocks noChangeArrowheads="1"/>
          </p:cNvSpPr>
          <p:nvPr/>
        </p:nvSpPr>
        <p:spPr bwMode="auto">
          <a:xfrm>
            <a:off x="1043608" y="1916832"/>
            <a:ext cx="1538287" cy="1038225"/>
          </a:xfrm>
          <a:prstGeom prst="rect">
            <a:avLst/>
          </a:prstGeom>
          <a:solidFill>
            <a:schemeClr val="bg2">
              <a:lumMod val="50000"/>
            </a:schemeClr>
          </a:solidFill>
          <a:ln w="9525">
            <a:noFill/>
            <a:miter lim="800000"/>
            <a:headEnd/>
            <a:tailEnd/>
          </a:ln>
        </p:spPr>
        <p:txBody>
          <a:bodyPr>
            <a:noAutofit/>
          </a:bodyPr>
          <a:lstStyle/>
          <a:p>
            <a:pPr algn="ctr">
              <a:spcBef>
                <a:spcPct val="50000"/>
              </a:spcBef>
              <a:defRPr/>
            </a:pPr>
            <a:r>
              <a:rPr lang="it-IT" sz="2000" b="1" dirty="0" smtClean="0">
                <a:latin typeface="+mn-lt"/>
              </a:rPr>
              <a:t>OIC 15</a:t>
            </a:r>
          </a:p>
          <a:p>
            <a:pPr algn="ctr">
              <a:spcBef>
                <a:spcPct val="50000"/>
              </a:spcBef>
              <a:defRPr/>
            </a:pPr>
            <a:r>
              <a:rPr lang="it-IT" sz="2000" b="1" dirty="0" smtClean="0"/>
              <a:t>Crediti</a:t>
            </a:r>
            <a:endParaRPr lang="it-IT" sz="2000" b="1" dirty="0">
              <a:latin typeface="+mn-lt"/>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323528" y="1844824"/>
            <a:ext cx="8424936" cy="3617912"/>
          </a:xfrm>
        </p:spPr>
        <p:txBody>
          <a:bodyPr>
            <a:noAutofit/>
          </a:bodyPr>
          <a:lstStyle/>
          <a:p>
            <a:pPr algn="just">
              <a:lnSpc>
                <a:spcPct val="92000"/>
              </a:lnSpc>
              <a:buNone/>
            </a:pPr>
            <a:r>
              <a:rPr lang="it-IT" sz="2500" dirty="0" smtClean="0">
                <a:latin typeface="Calibri" pitchFamily="34" charset="0"/>
              </a:rPr>
              <a:t>La società Alfa vende in data 1/</a:t>
            </a:r>
            <a:r>
              <a:rPr lang="it-IT" sz="2500" dirty="0" err="1" smtClean="0">
                <a:latin typeface="Calibri" pitchFamily="34" charset="0"/>
              </a:rPr>
              <a:t>1</a:t>
            </a:r>
            <a:r>
              <a:rPr lang="it-IT" sz="2500" dirty="0" smtClean="0">
                <a:latin typeface="Calibri" pitchFamily="34" charset="0"/>
              </a:rPr>
              <a:t>/2017 un prodotto per il prezzo di 1.100 alla società Beta, concedendo una dilazione di 24 mesi per il pagamento, senza interessi.</a:t>
            </a:r>
          </a:p>
          <a:p>
            <a:pPr algn="just">
              <a:lnSpc>
                <a:spcPct val="92000"/>
              </a:lnSpc>
              <a:buNone/>
            </a:pPr>
            <a:endParaRPr lang="it-IT" sz="2500" dirty="0" smtClean="0">
              <a:solidFill>
                <a:srgbClr val="0C2678"/>
              </a:solidFill>
              <a:latin typeface="Calibri" pitchFamily="34" charset="0"/>
            </a:endParaRPr>
          </a:p>
          <a:p>
            <a:pPr algn="just">
              <a:lnSpc>
                <a:spcPct val="92000"/>
              </a:lnSpc>
              <a:buNone/>
            </a:pPr>
            <a:r>
              <a:rPr lang="it-IT" sz="2500" dirty="0" smtClean="0">
                <a:solidFill>
                  <a:srgbClr val="0C2678"/>
                </a:solidFill>
                <a:latin typeface="Calibri" pitchFamily="34" charset="0"/>
              </a:rPr>
              <a:t>Si ipotizza un tasso di interesse di mercato per le dilazioni di pagamento pari al 5% annuo. Pertanto il prezzo di vendita incorpora una componente finanziaria di  100.</a:t>
            </a:r>
            <a:endParaRPr lang="it-IT" sz="2300" dirty="0" smtClean="0">
              <a:solidFill>
                <a:srgbClr val="0C2678"/>
              </a:solidFill>
              <a:latin typeface="Calibri" pitchFamily="34" charset="0"/>
            </a:endParaRPr>
          </a:p>
        </p:txBody>
      </p:sp>
      <p:sp>
        <p:nvSpPr>
          <p:cNvPr id="70660" name="Rectangle 6"/>
          <p:cNvSpPr>
            <a:spLocks noChangeArrowheads="1"/>
          </p:cNvSpPr>
          <p:nvPr/>
        </p:nvSpPr>
        <p:spPr bwMode="auto">
          <a:xfrm>
            <a:off x="0" y="836712"/>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ESEMPIO</a:t>
            </a:r>
            <a:endParaRPr lang="it-IT" sz="3400" b="1" dirty="0">
              <a:latin typeface="Calibri" pitchFamily="34" charset="0"/>
            </a:endParaRPr>
          </a:p>
        </p:txBody>
      </p:sp>
      <p:sp>
        <p:nvSpPr>
          <p:cNvPr id="5"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ATTUALIZZAZIONE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323528" y="1844824"/>
            <a:ext cx="8424936" cy="3617912"/>
          </a:xfrm>
        </p:spPr>
        <p:txBody>
          <a:bodyPr>
            <a:noAutofit/>
          </a:bodyPr>
          <a:lstStyle/>
          <a:p>
            <a:pPr algn="just">
              <a:lnSpc>
                <a:spcPct val="92000"/>
              </a:lnSpc>
              <a:buNone/>
            </a:pPr>
            <a:r>
              <a:rPr lang="it-IT" sz="2500" dirty="0" smtClean="0">
                <a:latin typeface="Calibri" pitchFamily="34" charset="0"/>
              </a:rPr>
              <a:t>Con il metodo dell’attualizzazione l’operazione deve essere considerata nel modo seguente:</a:t>
            </a:r>
          </a:p>
          <a:p>
            <a:pPr algn="just">
              <a:lnSpc>
                <a:spcPct val="92000"/>
              </a:lnSpc>
              <a:buNone/>
            </a:pPr>
            <a:endParaRPr lang="it-IT" sz="2500" dirty="0" smtClean="0">
              <a:latin typeface="Calibri" pitchFamily="34" charset="0"/>
            </a:endParaRPr>
          </a:p>
          <a:p>
            <a:pPr algn="just">
              <a:lnSpc>
                <a:spcPct val="92000"/>
              </a:lnSpc>
              <a:buFontTx/>
              <a:buChar char="-"/>
            </a:pPr>
            <a:r>
              <a:rPr lang="it-IT" sz="2500" dirty="0" smtClean="0">
                <a:solidFill>
                  <a:srgbClr val="0C2678"/>
                </a:solidFill>
                <a:latin typeface="Calibri" pitchFamily="34" charset="0"/>
              </a:rPr>
              <a:t>Ricavo di vendita pari a 1.000 (al netto degli oneri finanziari impliciti)</a:t>
            </a:r>
          </a:p>
          <a:p>
            <a:pPr algn="just">
              <a:lnSpc>
                <a:spcPct val="92000"/>
              </a:lnSpc>
              <a:buFontTx/>
              <a:buChar char="-"/>
            </a:pPr>
            <a:r>
              <a:rPr lang="it-IT" sz="2500" dirty="0" smtClean="0">
                <a:solidFill>
                  <a:srgbClr val="0C2678"/>
                </a:solidFill>
                <a:latin typeface="Calibri" pitchFamily="34" charset="0"/>
              </a:rPr>
              <a:t>Rilevazione degli oneri finanziari nel 2017 e nel 2018 per 50, con contropartita l’incremento del credito verso il cliente</a:t>
            </a:r>
            <a:endParaRPr lang="it-IT" sz="2400" dirty="0" smtClean="0">
              <a:solidFill>
                <a:srgbClr val="0C2678"/>
              </a:solidFill>
              <a:latin typeface="Calibri" pitchFamily="34" charset="0"/>
            </a:endParaRPr>
          </a:p>
          <a:p>
            <a:pPr algn="just">
              <a:lnSpc>
                <a:spcPct val="92000"/>
              </a:lnSpc>
              <a:buFontTx/>
              <a:buChar char="-"/>
            </a:pPr>
            <a:r>
              <a:rPr lang="it-IT" sz="2400" dirty="0" smtClean="0">
                <a:solidFill>
                  <a:srgbClr val="0C2678"/>
                </a:solidFill>
                <a:latin typeface="Calibri" pitchFamily="34" charset="0"/>
              </a:rPr>
              <a:t>Incasso (alla scadenza del 31.12.2018) del credito verso il cliente per  1.100 </a:t>
            </a:r>
            <a:endParaRPr lang="it-IT" sz="2300" dirty="0" smtClean="0">
              <a:solidFill>
                <a:srgbClr val="0C2678"/>
              </a:solidFill>
              <a:latin typeface="Calibri" pitchFamily="34" charset="0"/>
            </a:endParaRPr>
          </a:p>
        </p:txBody>
      </p:sp>
      <p:sp>
        <p:nvSpPr>
          <p:cNvPr id="5" name="Rectangle 6"/>
          <p:cNvSpPr>
            <a:spLocks noChangeArrowheads="1"/>
          </p:cNvSpPr>
          <p:nvPr/>
        </p:nvSpPr>
        <p:spPr bwMode="auto">
          <a:xfrm>
            <a:off x="0" y="836712"/>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Contabilizzazione con l’attualizzazione</a:t>
            </a:r>
            <a:endParaRPr lang="it-IT" sz="3400" b="1" dirty="0">
              <a:latin typeface="Calibri" pitchFamily="34" charset="0"/>
            </a:endParaRPr>
          </a:p>
        </p:txBody>
      </p:sp>
      <p:sp>
        <p:nvSpPr>
          <p:cNvPr id="6"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ATTUALIZZAZIONE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6"/>
          <p:cNvSpPr>
            <a:spLocks noChangeArrowheads="1"/>
          </p:cNvSpPr>
          <p:nvPr/>
        </p:nvSpPr>
        <p:spPr bwMode="auto">
          <a:xfrm>
            <a:off x="0" y="836712"/>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Contabilizzazione con l’attualizzazione (segue)</a:t>
            </a:r>
            <a:endParaRPr lang="it-IT" sz="3400" b="1" dirty="0">
              <a:latin typeface="Calibri" pitchFamily="34" charset="0"/>
            </a:endParaRPr>
          </a:p>
        </p:txBody>
      </p:sp>
      <p:sp>
        <p:nvSpPr>
          <p:cNvPr id="5" name="Segnaposto contenuto 2"/>
          <p:cNvSpPr>
            <a:spLocks noGrp="1"/>
          </p:cNvSpPr>
          <p:nvPr>
            <p:ph idx="1"/>
          </p:nvPr>
        </p:nvSpPr>
        <p:spPr>
          <a:xfrm>
            <a:off x="755576" y="1916832"/>
            <a:ext cx="7920880" cy="4608512"/>
          </a:xfrm>
        </p:spPr>
        <p:txBody>
          <a:bodyPr>
            <a:normAutofit/>
          </a:bodyPr>
          <a:lstStyle/>
          <a:p>
            <a:endParaRPr lang="it-IT" sz="1800" dirty="0" smtClean="0"/>
          </a:p>
          <a:p>
            <a:pPr>
              <a:buNone/>
            </a:pPr>
            <a:r>
              <a:rPr lang="it-IT" sz="1800" dirty="0" smtClean="0"/>
              <a:t>SCRITTURE          CONTABILI		dare                        avere</a:t>
            </a:r>
          </a:p>
          <a:p>
            <a:pPr>
              <a:buNone/>
            </a:pPr>
            <a:endParaRPr lang="it-IT" sz="1800" dirty="0" smtClean="0"/>
          </a:p>
          <a:p>
            <a:pPr>
              <a:buNone/>
            </a:pPr>
            <a:r>
              <a:rPr lang="it-IT" sz="1800" dirty="0" smtClean="0"/>
              <a:t>Al 1.1.2017                         				</a:t>
            </a:r>
          </a:p>
          <a:p>
            <a:r>
              <a:rPr lang="it-IT" sz="1800" dirty="0" smtClean="0"/>
              <a:t>CREDITI V/CLIENTI			 1.100</a:t>
            </a:r>
          </a:p>
          <a:p>
            <a:r>
              <a:rPr lang="it-IT" sz="1800" dirty="0" smtClean="0"/>
              <a:t>Ricavi di vendita		                            	1.100</a:t>
            </a:r>
          </a:p>
          <a:p>
            <a:r>
              <a:rPr lang="it-IT" sz="1800" dirty="0" smtClean="0"/>
              <a:t>Ricavi di vendita 		 	     100</a:t>
            </a:r>
          </a:p>
          <a:p>
            <a:r>
              <a:rPr lang="it-IT" sz="1800" dirty="0" smtClean="0"/>
              <a:t>CREDITI V/CLIENTI		                              	   100</a:t>
            </a:r>
          </a:p>
          <a:p>
            <a:endParaRPr lang="it-IT" sz="1800" dirty="0" smtClean="0"/>
          </a:p>
          <a:p>
            <a:pPr>
              <a:buNone/>
            </a:pPr>
            <a:r>
              <a:rPr lang="it-IT" sz="1800" dirty="0" smtClean="0"/>
              <a:t>Credito e ricavo rilevato al valore netto di 1.000			</a:t>
            </a:r>
            <a:endParaRPr lang="it-IT" sz="1800" dirty="0"/>
          </a:p>
        </p:txBody>
      </p:sp>
      <p:sp>
        <p:nvSpPr>
          <p:cNvPr id="6"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ATTUALIZZAZIONE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6"/>
          <p:cNvSpPr>
            <a:spLocks noChangeArrowheads="1"/>
          </p:cNvSpPr>
          <p:nvPr/>
        </p:nvSpPr>
        <p:spPr bwMode="auto">
          <a:xfrm>
            <a:off x="0" y="836712"/>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Contabilizzazione con l’attualizzazione (segue)</a:t>
            </a:r>
            <a:endParaRPr lang="it-IT" sz="3400" b="1" dirty="0">
              <a:latin typeface="Calibri" pitchFamily="34" charset="0"/>
            </a:endParaRPr>
          </a:p>
        </p:txBody>
      </p:sp>
      <p:sp>
        <p:nvSpPr>
          <p:cNvPr id="5" name="Segnaposto contenuto 2"/>
          <p:cNvSpPr>
            <a:spLocks noGrp="1"/>
          </p:cNvSpPr>
          <p:nvPr>
            <p:ph idx="1"/>
          </p:nvPr>
        </p:nvSpPr>
        <p:spPr>
          <a:xfrm>
            <a:off x="1043608" y="1772816"/>
            <a:ext cx="7920880" cy="4608512"/>
          </a:xfrm>
        </p:spPr>
        <p:txBody>
          <a:bodyPr>
            <a:noAutofit/>
          </a:bodyPr>
          <a:lstStyle/>
          <a:p>
            <a:endParaRPr lang="it-IT" sz="1500" dirty="0" smtClean="0"/>
          </a:p>
          <a:p>
            <a:pPr>
              <a:buNone/>
            </a:pPr>
            <a:r>
              <a:rPr lang="it-IT" sz="1500" dirty="0" smtClean="0"/>
              <a:t>SCRITTURE          CONTABILI		dare                        avere</a:t>
            </a:r>
          </a:p>
          <a:p>
            <a:pPr>
              <a:buNone/>
            </a:pPr>
            <a:r>
              <a:rPr lang="it-IT" sz="1500" dirty="0" smtClean="0"/>
              <a:t>		                              		</a:t>
            </a:r>
          </a:p>
          <a:p>
            <a:pPr>
              <a:buNone/>
            </a:pPr>
            <a:r>
              <a:rPr lang="it-IT" sz="1500" dirty="0" smtClean="0"/>
              <a:t>AL 31.12.17</a:t>
            </a:r>
          </a:p>
          <a:p>
            <a:r>
              <a:rPr lang="it-IT" sz="1500" dirty="0" smtClean="0"/>
              <a:t>Interessi attivi			 		      50</a:t>
            </a:r>
          </a:p>
          <a:p>
            <a:r>
              <a:rPr lang="it-IT" sz="1500" dirty="0" smtClean="0"/>
              <a:t>CREDITI V/CLIENTI 		   50</a:t>
            </a:r>
          </a:p>
          <a:p>
            <a:pPr>
              <a:buNone/>
            </a:pPr>
            <a:r>
              <a:rPr lang="it-IT" sz="1500" dirty="0" smtClean="0"/>
              <a:t>[Valore del Credito 1.050 ]</a:t>
            </a:r>
          </a:p>
          <a:p>
            <a:pPr>
              <a:buNone/>
            </a:pPr>
            <a:endParaRPr lang="it-IT" sz="1500" dirty="0" smtClean="0"/>
          </a:p>
          <a:p>
            <a:pPr>
              <a:buNone/>
            </a:pPr>
            <a:r>
              <a:rPr lang="it-IT" sz="1500" dirty="0" smtClean="0"/>
              <a:t>AL 31.12.18</a:t>
            </a:r>
          </a:p>
          <a:p>
            <a:r>
              <a:rPr lang="it-IT" sz="1500" dirty="0" smtClean="0"/>
              <a:t>Interessi attivi		    	 		      50</a:t>
            </a:r>
          </a:p>
          <a:p>
            <a:r>
              <a:rPr lang="it-IT" sz="1500" dirty="0" smtClean="0"/>
              <a:t>CREDITI V/CLIENTI 		   50</a:t>
            </a:r>
          </a:p>
          <a:p>
            <a:pPr>
              <a:buNone/>
            </a:pPr>
            <a:r>
              <a:rPr lang="it-IT" sz="1500" dirty="0" smtClean="0"/>
              <a:t>[Valore del Credito 1.100 ]</a:t>
            </a:r>
          </a:p>
          <a:p>
            <a:pPr>
              <a:buNone/>
            </a:pPr>
            <a:endParaRPr lang="it-IT" sz="1500" dirty="0" smtClean="0"/>
          </a:p>
          <a:p>
            <a:pPr>
              <a:buNone/>
            </a:pPr>
            <a:r>
              <a:rPr lang="it-IT" sz="1500" dirty="0" smtClean="0"/>
              <a:t>AL 31.12.18</a:t>
            </a:r>
          </a:p>
          <a:p>
            <a:r>
              <a:rPr lang="it-IT" sz="1500" dirty="0" smtClean="0"/>
              <a:t>BANCA C/</a:t>
            </a:r>
            <a:r>
              <a:rPr lang="it-IT" sz="1500" dirty="0" err="1" smtClean="0"/>
              <a:t>C</a:t>
            </a:r>
            <a:r>
              <a:rPr lang="it-IT" sz="1500" dirty="0" smtClean="0"/>
              <a:t> 			                  1.100</a:t>
            </a:r>
          </a:p>
          <a:p>
            <a:r>
              <a:rPr lang="it-IT" sz="1500" dirty="0" smtClean="0"/>
              <a:t>CREDITI V/CLIENTI 		                                      1.100			</a:t>
            </a:r>
            <a:endParaRPr lang="it-IT" sz="1500" dirty="0"/>
          </a:p>
        </p:txBody>
      </p:sp>
      <p:sp>
        <p:nvSpPr>
          <p:cNvPr id="6"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ATTUALIZZAZIONE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323528" y="1844824"/>
            <a:ext cx="8424936" cy="3617912"/>
          </a:xfrm>
        </p:spPr>
        <p:txBody>
          <a:bodyPr>
            <a:noAutofit/>
          </a:bodyPr>
          <a:lstStyle/>
          <a:p>
            <a:pPr algn="just">
              <a:lnSpc>
                <a:spcPct val="92000"/>
              </a:lnSpc>
            </a:pPr>
            <a:r>
              <a:rPr lang="it-IT" sz="2000" dirty="0" smtClean="0">
                <a:solidFill>
                  <a:srgbClr val="0C2678"/>
                </a:solidFill>
                <a:latin typeface="Calibri" pitchFamily="34" charset="0"/>
              </a:rPr>
              <a:t>Secondo una prima tesi gli effetti dell’attualizzazione non sono rilevanti ai fini della determinazione del reddito di impresa in quanto “l’art. 109, comma 2, del Tuir stabilisce che i costi per l’acquisizione delle merci e i ricavi per la loro cessione sono determinati sulla base dei prezzi pattuiti fra le parti, con un espresso riferimento, dunque, alle risultanze contrattuali” [ cfr. </a:t>
            </a:r>
            <a:r>
              <a:rPr lang="it-IT" sz="2000" dirty="0" err="1" smtClean="0">
                <a:solidFill>
                  <a:srgbClr val="0C2678"/>
                </a:solidFill>
                <a:latin typeface="Calibri" pitchFamily="34" charset="0"/>
              </a:rPr>
              <a:t>Assonime</a:t>
            </a:r>
            <a:r>
              <a:rPr lang="it-IT" sz="2000" dirty="0" smtClean="0">
                <a:solidFill>
                  <a:srgbClr val="0C2678"/>
                </a:solidFill>
                <a:latin typeface="Calibri" pitchFamily="34" charset="0"/>
              </a:rPr>
              <a:t>, circolare n. 46/2009, in riferimento ai soggetti IAS/IFRS].</a:t>
            </a:r>
          </a:p>
          <a:p>
            <a:pPr algn="just">
              <a:lnSpc>
                <a:spcPct val="92000"/>
              </a:lnSpc>
            </a:pPr>
            <a:endParaRPr lang="it-IT" sz="2000" dirty="0" smtClean="0">
              <a:solidFill>
                <a:srgbClr val="0C2678"/>
              </a:solidFill>
              <a:latin typeface="Calibri" pitchFamily="34" charset="0"/>
            </a:endParaRPr>
          </a:p>
          <a:p>
            <a:pPr algn="just">
              <a:lnSpc>
                <a:spcPct val="92000"/>
              </a:lnSpc>
            </a:pPr>
            <a:r>
              <a:rPr lang="it-IT" sz="2000" dirty="0" smtClean="0">
                <a:solidFill>
                  <a:srgbClr val="0C2678"/>
                </a:solidFill>
                <a:latin typeface="Calibri" pitchFamily="34" charset="0"/>
              </a:rPr>
              <a:t>Secondo altra tesi  i componenti positivi e negativi di prima iscrizione dei crediti e dei debiti partecipano integralmente alla determinazione del risultato di periodo[ cfr. circolare Agenzia delle Entrate n. 7/E del 2011 (par. 4.1), sempre per i soggetti IAS </a:t>
            </a:r>
            <a:r>
              <a:rPr lang="it-IT" sz="2000" dirty="0" err="1" smtClean="0">
                <a:solidFill>
                  <a:srgbClr val="0C2678"/>
                </a:solidFill>
                <a:latin typeface="Calibri" pitchFamily="34" charset="0"/>
              </a:rPr>
              <a:t>adopter</a:t>
            </a:r>
            <a:r>
              <a:rPr lang="it-IT" sz="2000" dirty="0" smtClean="0">
                <a:solidFill>
                  <a:srgbClr val="0C2678"/>
                </a:solidFill>
                <a:latin typeface="Calibri" pitchFamily="34" charset="0"/>
              </a:rPr>
              <a:t>].</a:t>
            </a:r>
          </a:p>
          <a:p>
            <a:pPr algn="just">
              <a:lnSpc>
                <a:spcPct val="92000"/>
              </a:lnSpc>
            </a:pPr>
            <a:endParaRPr lang="it-IT" sz="2000" dirty="0" smtClean="0">
              <a:solidFill>
                <a:srgbClr val="0C2678"/>
              </a:solidFill>
              <a:latin typeface="Calibri" pitchFamily="34" charset="0"/>
            </a:endParaRPr>
          </a:p>
          <a:p>
            <a:pPr algn="just">
              <a:lnSpc>
                <a:spcPct val="92000"/>
              </a:lnSpc>
            </a:pPr>
            <a:r>
              <a:rPr lang="it-IT" sz="2000" dirty="0" smtClean="0">
                <a:solidFill>
                  <a:srgbClr val="0C2678"/>
                </a:solidFill>
                <a:latin typeface="Calibri" pitchFamily="34" charset="0"/>
              </a:rPr>
              <a:t>Tale seconda tesi risulta preferibile anche per i soggetti che adottano i principi contabili nazionali in quanto evita il “doppio binario”.</a:t>
            </a:r>
            <a:endParaRPr lang="it-IT" sz="2000" dirty="0" smtClean="0">
              <a:latin typeface="Calibri" pitchFamily="34" charset="0"/>
            </a:endParaRPr>
          </a:p>
        </p:txBody>
      </p:sp>
      <p:sp>
        <p:nvSpPr>
          <p:cNvPr id="70660" name="Rectangle 6"/>
          <p:cNvSpPr>
            <a:spLocks noChangeArrowheads="1"/>
          </p:cNvSpPr>
          <p:nvPr/>
        </p:nvSpPr>
        <p:spPr bwMode="auto">
          <a:xfrm>
            <a:off x="0" y="908720"/>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Aspetti fiscali attualizzazione</a:t>
            </a:r>
            <a:endParaRPr lang="it-IT" sz="3400" b="1" dirty="0">
              <a:latin typeface="Calibri" pitchFamily="34" charset="0"/>
            </a:endParaRPr>
          </a:p>
        </p:txBody>
      </p:sp>
      <p:sp>
        <p:nvSpPr>
          <p:cNvPr id="5"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ATTUALIZZAZIONE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323528" y="1844824"/>
            <a:ext cx="8424936" cy="3617912"/>
          </a:xfrm>
        </p:spPr>
        <p:txBody>
          <a:bodyPr>
            <a:noAutofit/>
          </a:bodyPr>
          <a:lstStyle/>
          <a:p>
            <a:pPr algn="just">
              <a:lnSpc>
                <a:spcPct val="92000"/>
              </a:lnSpc>
            </a:pPr>
            <a:r>
              <a:rPr lang="it-IT" sz="2000" dirty="0" smtClean="0">
                <a:solidFill>
                  <a:srgbClr val="0C2678"/>
                </a:solidFill>
                <a:latin typeface="Calibri" pitchFamily="34" charset="0"/>
              </a:rPr>
              <a:t>Gli </a:t>
            </a:r>
            <a:r>
              <a:rPr lang="it-IT" sz="2000" b="1" dirty="0" smtClean="0">
                <a:solidFill>
                  <a:srgbClr val="0C2678"/>
                </a:solidFill>
                <a:latin typeface="Calibri" pitchFamily="34" charset="0"/>
              </a:rPr>
              <a:t>interessi attivi su crediti commerciali</a:t>
            </a:r>
            <a:r>
              <a:rPr lang="it-IT" sz="2000" dirty="0" smtClean="0">
                <a:solidFill>
                  <a:srgbClr val="0C2678"/>
                </a:solidFill>
                <a:latin typeface="Calibri" pitchFamily="34" charset="0"/>
              </a:rPr>
              <a:t>, “esplicitati” in sede di attualizzazione, dovrebbero incidere positivamente sul calcolo degli interessi passivi indeducibili ai sensi dell’art. 96 del Tuir dato che tale disposizione già attualmente prevede la rilevanza degli interessi attivi impliciti relativi a crediti commerciali. In caso di attualizzazione dei debiti commerciali, invece, gli interessi passivi scorporati non rileveranno in quanto già oggi esclusi dalla disciplina dell’art. 96 del Tuir.</a:t>
            </a:r>
          </a:p>
          <a:p>
            <a:pPr algn="just">
              <a:lnSpc>
                <a:spcPct val="92000"/>
              </a:lnSpc>
            </a:pPr>
            <a:endParaRPr lang="it-IT" sz="2000" dirty="0" smtClean="0">
              <a:solidFill>
                <a:srgbClr val="0C2678"/>
              </a:solidFill>
              <a:latin typeface="Calibri" pitchFamily="34" charset="0"/>
            </a:endParaRPr>
          </a:p>
          <a:p>
            <a:pPr algn="just">
              <a:lnSpc>
                <a:spcPct val="92000"/>
              </a:lnSpc>
            </a:pPr>
            <a:r>
              <a:rPr lang="it-IT" sz="2000" dirty="0" smtClean="0">
                <a:solidFill>
                  <a:srgbClr val="0C2678"/>
                </a:solidFill>
                <a:latin typeface="Calibri" pitchFamily="34" charset="0"/>
              </a:rPr>
              <a:t>Vi dovrebbe essere invece perfetta simmetria per gli oneri finanziari attivi e passivi derivanti dall’attualizzazione dei </a:t>
            </a:r>
            <a:r>
              <a:rPr lang="it-IT" sz="2000" b="1" dirty="0" smtClean="0">
                <a:solidFill>
                  <a:srgbClr val="0C2678"/>
                </a:solidFill>
                <a:latin typeface="Calibri" pitchFamily="34" charset="0"/>
              </a:rPr>
              <a:t>crediti e debiti finanziari</a:t>
            </a:r>
            <a:r>
              <a:rPr lang="it-IT" sz="2000" dirty="0" smtClean="0">
                <a:solidFill>
                  <a:srgbClr val="0C2678"/>
                </a:solidFill>
                <a:latin typeface="Calibri" pitchFamily="34" charset="0"/>
              </a:rPr>
              <a:t>, i quali rileverebbero entrambi nel calcolo del plafond degli interessi passivi non deducibili, trattandosi di componenti di natura finanziaria.</a:t>
            </a:r>
            <a:endParaRPr lang="it-IT" sz="2000" dirty="0" smtClean="0">
              <a:latin typeface="Calibri" pitchFamily="34" charset="0"/>
            </a:endParaRPr>
          </a:p>
        </p:txBody>
      </p:sp>
      <p:sp>
        <p:nvSpPr>
          <p:cNvPr id="70660" name="Rectangle 6"/>
          <p:cNvSpPr>
            <a:spLocks noChangeArrowheads="1"/>
          </p:cNvSpPr>
          <p:nvPr/>
        </p:nvSpPr>
        <p:spPr bwMode="auto">
          <a:xfrm>
            <a:off x="0" y="908720"/>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Aspetti fiscali attualizzazione (segue)</a:t>
            </a:r>
            <a:endParaRPr lang="it-IT" sz="3400" b="1" dirty="0">
              <a:latin typeface="Calibri" pitchFamily="34" charset="0"/>
            </a:endParaRPr>
          </a:p>
        </p:txBody>
      </p:sp>
      <p:sp>
        <p:nvSpPr>
          <p:cNvPr id="5"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ATTUALIZZAZIONE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395536" y="2132856"/>
            <a:ext cx="8229600" cy="3617912"/>
          </a:xfrm>
        </p:spPr>
        <p:txBody>
          <a:bodyPr>
            <a:normAutofit/>
          </a:bodyPr>
          <a:lstStyle/>
          <a:p>
            <a:pPr algn="just">
              <a:lnSpc>
                <a:spcPct val="92000"/>
              </a:lnSpc>
            </a:pPr>
            <a:r>
              <a:rPr lang="it-IT" sz="2400" dirty="0" smtClean="0">
                <a:latin typeface="Calibri" pitchFamily="34" charset="0"/>
              </a:rPr>
              <a:t>Da precisare che costo ammortizzato e attualizzazione si rendono applicabili a partire dalle operazioni effettuate dal 1/</a:t>
            </a:r>
            <a:r>
              <a:rPr lang="it-IT" sz="2400" dirty="0" err="1" smtClean="0">
                <a:latin typeface="Calibri" pitchFamily="34" charset="0"/>
              </a:rPr>
              <a:t>1</a:t>
            </a:r>
            <a:r>
              <a:rPr lang="it-IT" sz="2400" dirty="0" smtClean="0">
                <a:latin typeface="Calibri" pitchFamily="34" charset="0"/>
              </a:rPr>
              <a:t>/2016, mentre quelle pregresse possono continuare a essere contabilizzate con le vecchie regole.</a:t>
            </a:r>
          </a:p>
          <a:p>
            <a:pPr algn="just">
              <a:lnSpc>
                <a:spcPct val="92000"/>
              </a:lnSpc>
            </a:pPr>
            <a:r>
              <a:rPr lang="it-IT" sz="2400" dirty="0" smtClean="0">
                <a:latin typeface="Calibri" pitchFamily="34" charset="0"/>
              </a:rPr>
              <a:t>Si applicano soltanto alle società di </a:t>
            </a:r>
            <a:r>
              <a:rPr lang="it-IT" sz="2400" dirty="0" err="1" smtClean="0">
                <a:latin typeface="Calibri" pitchFamily="34" charset="0"/>
              </a:rPr>
              <a:t>medio-grandi</a:t>
            </a:r>
            <a:r>
              <a:rPr lang="it-IT" sz="2400" dirty="0" smtClean="0">
                <a:latin typeface="Calibri" pitchFamily="34" charset="0"/>
              </a:rPr>
              <a:t> dimensioni, ovvero quelle obbligate alla redazione del bilancio in forma ordinaria, mentre le piccole società, cioè quelle che redigono il bilancio in forma abbreviata, hanno la facoltà (ai sensi del nuovo art. 2435-bis, comma 7 c.c.) di non applicare il criterio del costo ammortizzato e quello dell’attualizzazione</a:t>
            </a:r>
          </a:p>
        </p:txBody>
      </p:sp>
      <p:sp>
        <p:nvSpPr>
          <p:cNvPr id="70660" name="Rectangle 6"/>
          <p:cNvSpPr>
            <a:spLocks noChangeArrowheads="1"/>
          </p:cNvSpPr>
          <p:nvPr/>
        </p:nvSpPr>
        <p:spPr bwMode="auto">
          <a:xfrm>
            <a:off x="0" y="908720"/>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Entrata in vigore</a:t>
            </a:r>
            <a:endParaRPr lang="it-IT" sz="3400" b="1" dirty="0">
              <a:latin typeface="Calibri" pitchFamily="34" charset="0"/>
            </a:endParaRPr>
          </a:p>
        </p:txBody>
      </p:sp>
      <p:sp>
        <p:nvSpPr>
          <p:cNvPr id="6" name="Rectangle 1026"/>
          <p:cNvSpPr>
            <a:spLocks noGrp="1"/>
          </p:cNvSpPr>
          <p:nvPr>
            <p:ph type="title"/>
          </p:nvPr>
        </p:nvSpPr>
        <p:spPr>
          <a:xfrm>
            <a:off x="684212" y="188913"/>
            <a:ext cx="7416179" cy="487362"/>
          </a:xfrm>
        </p:spPr>
        <p:txBody>
          <a:bodyPr>
            <a:noAutofit/>
          </a:bodyPr>
          <a:lstStyle/>
          <a:p>
            <a:pPr eaLnBrk="1" hangingPunct="1"/>
            <a:r>
              <a:rPr lang="it-IT" sz="2400" b="1" dirty="0" smtClean="0">
                <a:solidFill>
                  <a:srgbClr val="0070C0"/>
                </a:solidFill>
              </a:rPr>
              <a:t/>
            </a:r>
            <a:br>
              <a:rPr lang="it-IT" sz="2400" b="1" dirty="0" smtClean="0">
                <a:solidFill>
                  <a:srgbClr val="0070C0"/>
                </a:solidFill>
              </a:rPr>
            </a:br>
            <a:r>
              <a:rPr lang="it-IT" sz="2400" dirty="0" smtClean="0">
                <a:solidFill>
                  <a:srgbClr val="0070C0"/>
                </a:solidFill>
              </a:rPr>
              <a:t>COSTO AMMORTIZZATO E ATTUALIZZAZIONE</a:t>
            </a:r>
            <a:endParaRPr lang="it-IT" sz="2400" b="1" dirty="0" smtClean="0">
              <a:solidFill>
                <a:srgbClr val="0070C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395536" y="2132856"/>
            <a:ext cx="8229600" cy="3617912"/>
          </a:xfrm>
        </p:spPr>
        <p:txBody>
          <a:bodyPr>
            <a:normAutofit lnSpcReduction="10000"/>
          </a:bodyPr>
          <a:lstStyle/>
          <a:p>
            <a:pPr algn="just">
              <a:lnSpc>
                <a:spcPct val="92000"/>
              </a:lnSpc>
            </a:pPr>
            <a:r>
              <a:rPr lang="it-IT" sz="2400" dirty="0" smtClean="0">
                <a:latin typeface="Calibri" pitchFamily="34" charset="0"/>
              </a:rPr>
              <a:t>Se non si applica il metodo del costo ammortizzato i costi iniziali non devono essere portati in diminuzione del finanziamento ma devono essere rilevati nei risconti attivi in quote costanti lungo la durata del prestito. Non è più prevista la possibilità di effettuare la capitalizzazione tra le immobilizzazioni immateriali.</a:t>
            </a:r>
          </a:p>
          <a:p>
            <a:pPr algn="just">
              <a:lnSpc>
                <a:spcPct val="92000"/>
              </a:lnSpc>
            </a:pPr>
            <a:r>
              <a:rPr lang="it-IT" sz="2400" dirty="0" smtClean="0">
                <a:latin typeface="Calibri" pitchFamily="34" charset="0"/>
              </a:rPr>
              <a:t>Qualora si intenda applicare il metodo del costo ammortizzato anche per operazioni che sono state stipulate precedentemente all’1/</a:t>
            </a:r>
            <a:r>
              <a:rPr lang="it-IT" sz="2400" dirty="0" err="1" smtClean="0">
                <a:latin typeface="Calibri" pitchFamily="34" charset="0"/>
              </a:rPr>
              <a:t>1</a:t>
            </a:r>
            <a:r>
              <a:rPr lang="it-IT" sz="2400" dirty="0" smtClean="0">
                <a:latin typeface="Calibri" pitchFamily="34" charset="0"/>
              </a:rPr>
              <a:t>/2016  detto metodo va applicato a tutti i debiti/crediti  iscritti in bilancio anteriormente all’1/</a:t>
            </a:r>
            <a:r>
              <a:rPr lang="it-IT" sz="2400" dirty="0" err="1" smtClean="0">
                <a:latin typeface="Calibri" pitchFamily="34" charset="0"/>
              </a:rPr>
              <a:t>1</a:t>
            </a:r>
            <a:r>
              <a:rPr lang="it-IT" sz="2400" dirty="0" smtClean="0">
                <a:latin typeface="Calibri" pitchFamily="34" charset="0"/>
              </a:rPr>
              <a:t>/2016 e non solo a singole operazioni.</a:t>
            </a:r>
          </a:p>
          <a:p>
            <a:pPr algn="just">
              <a:lnSpc>
                <a:spcPct val="92000"/>
              </a:lnSpc>
            </a:pPr>
            <a:endParaRPr lang="it-IT" sz="2400" dirty="0" smtClean="0">
              <a:latin typeface="Calibri" pitchFamily="34" charset="0"/>
            </a:endParaRPr>
          </a:p>
          <a:p>
            <a:pPr algn="just">
              <a:lnSpc>
                <a:spcPct val="92000"/>
              </a:lnSpc>
            </a:pPr>
            <a:endParaRPr lang="it-IT" sz="2400" dirty="0" smtClean="0">
              <a:latin typeface="Calibri" pitchFamily="34" charset="0"/>
            </a:endParaRPr>
          </a:p>
          <a:p>
            <a:pPr algn="just">
              <a:lnSpc>
                <a:spcPct val="92000"/>
              </a:lnSpc>
            </a:pPr>
            <a:endParaRPr lang="it-IT" sz="2400" dirty="0" smtClean="0">
              <a:latin typeface="Calibri" pitchFamily="34" charset="0"/>
            </a:endParaRPr>
          </a:p>
        </p:txBody>
      </p:sp>
      <p:sp>
        <p:nvSpPr>
          <p:cNvPr id="70660" name="Rectangle 6"/>
          <p:cNvSpPr>
            <a:spLocks noChangeArrowheads="1"/>
          </p:cNvSpPr>
          <p:nvPr/>
        </p:nvSpPr>
        <p:spPr bwMode="auto">
          <a:xfrm>
            <a:off x="0" y="908720"/>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Entrata in vigore (segue)</a:t>
            </a:r>
            <a:endParaRPr lang="it-IT" sz="3400" b="1" dirty="0">
              <a:latin typeface="Calibri" pitchFamily="34" charset="0"/>
            </a:endParaRPr>
          </a:p>
        </p:txBody>
      </p:sp>
      <p:sp>
        <p:nvSpPr>
          <p:cNvPr id="6" name="Rectangle 1026"/>
          <p:cNvSpPr>
            <a:spLocks noGrp="1"/>
          </p:cNvSpPr>
          <p:nvPr>
            <p:ph type="title"/>
          </p:nvPr>
        </p:nvSpPr>
        <p:spPr>
          <a:xfrm>
            <a:off x="684212" y="188913"/>
            <a:ext cx="7416179" cy="487362"/>
          </a:xfrm>
        </p:spPr>
        <p:txBody>
          <a:bodyPr>
            <a:noAutofit/>
          </a:bodyPr>
          <a:lstStyle/>
          <a:p>
            <a:pPr eaLnBrk="1" hangingPunct="1"/>
            <a:r>
              <a:rPr lang="it-IT" sz="2400" b="1" dirty="0" smtClean="0">
                <a:solidFill>
                  <a:srgbClr val="0070C0"/>
                </a:solidFill>
              </a:rPr>
              <a:t/>
            </a:r>
            <a:br>
              <a:rPr lang="it-IT" sz="2400" b="1" dirty="0" smtClean="0">
                <a:solidFill>
                  <a:srgbClr val="0070C0"/>
                </a:solidFill>
              </a:rPr>
            </a:br>
            <a:r>
              <a:rPr lang="it-IT" sz="2400" dirty="0" smtClean="0">
                <a:solidFill>
                  <a:srgbClr val="0070C0"/>
                </a:solidFill>
              </a:rPr>
              <a:t>COSTO AMMORTIZZATO E ATTUALIZZAZIONE</a:t>
            </a:r>
            <a:endParaRPr lang="it-IT" sz="2400" b="1" dirty="0" smtClean="0">
              <a:solidFill>
                <a:srgbClr val="0070C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44824"/>
            <a:ext cx="7772400" cy="1224136"/>
          </a:xfrm>
        </p:spPr>
        <p:txBody>
          <a:bodyPr>
            <a:normAutofit/>
          </a:bodyPr>
          <a:lstStyle/>
          <a:p>
            <a:pPr algn="ctr"/>
            <a:r>
              <a:rPr lang="it-IT" sz="3800" b="0" i="1" dirty="0" smtClean="0">
                <a:solidFill>
                  <a:schemeClr val="accent5">
                    <a:lumMod val="50000"/>
                  </a:schemeClr>
                </a:solidFill>
              </a:rPr>
              <a:t>DERIVATI AL FAIR VALUE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1484784"/>
            <a:ext cx="8208912" cy="4752528"/>
          </a:xfrm>
        </p:spPr>
        <p:txBody>
          <a:bodyPr lIns="84664" tIns="42332" rIns="84664" bIns="42332">
            <a:normAutofit fontScale="85000" lnSpcReduction="10000"/>
          </a:bodyPr>
          <a:lstStyle/>
          <a:p>
            <a:pPr marL="317491" indent="-317491" algn="just">
              <a:buFont typeface="Wingdings" panose="05000000000000000000" pitchFamily="2" charset="2"/>
              <a:buChar char="q"/>
            </a:pPr>
            <a:r>
              <a:rPr lang="it-IT" dirty="0" smtClean="0">
                <a:latin typeface="Calibri" pitchFamily="34" charset="0"/>
              </a:rPr>
              <a:t>Il nuovo art. 2426 c.c., n.11-bis prevede l’obbligo di iscrizione di tutti i derivati tra le attività o le passività dello stato patrimoniale sulla base del FAIR VALUE (sia se negativi che positivi).</a:t>
            </a:r>
          </a:p>
          <a:p>
            <a:pPr marL="317491" indent="-317491" algn="just">
              <a:buFont typeface="Wingdings" panose="05000000000000000000" pitchFamily="2" charset="2"/>
              <a:buChar char="q"/>
            </a:pPr>
            <a:r>
              <a:rPr lang="it-IT" dirty="0" smtClean="0">
                <a:latin typeface="Calibri" pitchFamily="34" charset="0"/>
              </a:rPr>
              <a:t>Derivati di copertura delle oscillazione del mercato (es. variazione dei cambi o dei prezzi di mercato di una materia prima) o derivati non di copertura: la variazione del fair </a:t>
            </a:r>
            <a:r>
              <a:rPr lang="it-IT" dirty="0" err="1" smtClean="0">
                <a:latin typeface="Calibri" pitchFamily="34" charset="0"/>
              </a:rPr>
              <a:t>value</a:t>
            </a:r>
            <a:r>
              <a:rPr lang="it-IT" dirty="0" smtClean="0">
                <a:latin typeface="Calibri" pitchFamily="34" charset="0"/>
              </a:rPr>
              <a:t> deve essere imputata a conto economico.</a:t>
            </a:r>
          </a:p>
          <a:p>
            <a:pPr marL="317491" indent="-317491" algn="just">
              <a:buFont typeface="Wingdings" panose="05000000000000000000" pitchFamily="2" charset="2"/>
              <a:buChar char="q"/>
            </a:pPr>
            <a:r>
              <a:rPr lang="it-IT" dirty="0" smtClean="0">
                <a:latin typeface="Calibri" pitchFamily="34" charset="0"/>
              </a:rPr>
              <a:t>Derivati di copertura della variazione dei flussi finanziari (es. IRS): la variazione del fair </a:t>
            </a:r>
            <a:r>
              <a:rPr lang="it-IT" dirty="0" err="1" smtClean="0">
                <a:latin typeface="Calibri" pitchFamily="34" charset="0"/>
              </a:rPr>
              <a:t>value</a:t>
            </a:r>
            <a:r>
              <a:rPr lang="it-IT" dirty="0" smtClean="0">
                <a:latin typeface="Calibri" pitchFamily="34" charset="0"/>
              </a:rPr>
              <a:t> deve essere rilevata nel Patrimonio Netto. L’imputazione a conto economico avverrà solo quando i flussi di cassa diventeranno certi.</a:t>
            </a:r>
          </a:p>
          <a:p>
            <a:pPr marL="317491" indent="-317491" algn="just">
              <a:buFont typeface="Wingdings" panose="05000000000000000000" pitchFamily="2" charset="2"/>
              <a:buChar char="q"/>
            </a:pPr>
            <a:r>
              <a:rPr lang="it-IT" dirty="0" smtClean="0">
                <a:latin typeface="Calibri" pitchFamily="34" charset="0"/>
              </a:rPr>
              <a:t>Per la rilevazione in bilancio dei derivati sono state aggiunte nuove voci agli schemi di stato patrimoniale e conto economico.</a:t>
            </a: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DERIVATI AL FAIR VALUE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
        <p:nvSpPr>
          <p:cNvPr id="4" name="Rectangle 6"/>
          <p:cNvSpPr>
            <a:spLocks noChangeArrowheads="1"/>
          </p:cNvSpPr>
          <p:nvPr/>
        </p:nvSpPr>
        <p:spPr bwMode="auto">
          <a:xfrm>
            <a:off x="0" y="692696"/>
            <a:ext cx="9144000" cy="936104"/>
          </a:xfrm>
          <a:prstGeom prst="rect">
            <a:avLst/>
          </a:prstGeom>
          <a:noFill/>
          <a:ln w="9525">
            <a:noFill/>
            <a:miter lim="800000"/>
            <a:headEnd/>
            <a:tailEnd/>
          </a:ln>
        </p:spPr>
        <p:txBody>
          <a:bodyPr anchor="ctr"/>
          <a:lstStyle/>
          <a:p>
            <a:pPr algn="ctr"/>
            <a:r>
              <a:rPr lang="it-IT" sz="3400" b="1" dirty="0" smtClean="0">
                <a:latin typeface="Calibri" pitchFamily="34" charset="0"/>
              </a:rPr>
              <a:t>Sintesi del principio</a:t>
            </a:r>
          </a:p>
        </p:txBody>
      </p:sp>
    </p:spTree>
    <p:extLst>
      <p:ext uri="{BB962C8B-B14F-4D97-AF65-F5344CB8AC3E}">
        <p14:creationId xmlns:p14="http://schemas.microsoft.com/office/powerpoint/2010/main" val="179634559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44824"/>
            <a:ext cx="7772400" cy="1224136"/>
          </a:xfrm>
        </p:spPr>
        <p:txBody>
          <a:bodyPr>
            <a:normAutofit fontScale="90000"/>
          </a:bodyPr>
          <a:lstStyle/>
          <a:p>
            <a:pPr algn="ctr"/>
            <a:r>
              <a:rPr lang="it-IT" sz="3800" b="0" i="1" dirty="0" smtClean="0">
                <a:solidFill>
                  <a:schemeClr val="accent5">
                    <a:lumMod val="50000"/>
                  </a:schemeClr>
                </a:solidFill>
              </a:rPr>
              <a:t>COSTO AMMORTIZZATO E ATTUALIZZZAZIONE</a:t>
            </a:r>
            <a:endParaRPr lang="it-IT" sz="3800" b="0"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a:xfrm>
            <a:off x="179389" y="1071563"/>
            <a:ext cx="4104580" cy="5165749"/>
          </a:xfrm>
          <a:prstGeom prst="rect">
            <a:avLst/>
          </a:prstGeom>
          <a:noFill/>
          <a:ln w="38100">
            <a:solidFill>
              <a:schemeClr val="accent1"/>
            </a:solidFill>
          </a:ln>
        </p:spPr>
        <p:txBody>
          <a:bodyPr vert="horz">
            <a:normAutofit fontScale="92500" lnSpcReduction="10000"/>
          </a:bodyPr>
          <a:lstStyle/>
          <a:p>
            <a:pPr lvl="0">
              <a:spcBef>
                <a:spcPts val="400"/>
              </a:spcBef>
              <a:buClr>
                <a:schemeClr val="accent1"/>
              </a:buClr>
              <a:buSzPct val="68000"/>
            </a:pPr>
            <a:r>
              <a:rPr lang="it-IT" sz="2100" dirty="0" smtClean="0"/>
              <a:t>ATTIVO (vecchio schema)</a:t>
            </a:r>
          </a:p>
          <a:p>
            <a:pPr lvl="0">
              <a:spcBef>
                <a:spcPts val="400"/>
              </a:spcBef>
              <a:buClr>
                <a:schemeClr val="accent1"/>
              </a:buClr>
              <a:buSzPct val="68000"/>
            </a:pPr>
            <a:r>
              <a:rPr lang="it-IT" sz="2100" dirty="0" smtClean="0"/>
              <a:t>B)III Immobilizzazioni finanziarie:</a:t>
            </a:r>
          </a:p>
          <a:p>
            <a:pPr lvl="0">
              <a:spcBef>
                <a:spcPts val="400"/>
              </a:spcBef>
              <a:buClr>
                <a:schemeClr val="accent1"/>
              </a:buClr>
              <a:buSzPct val="68000"/>
            </a:pPr>
            <a:r>
              <a:rPr lang="it-IT" sz="2100" dirty="0" smtClean="0"/>
              <a:t>1)partecipazioni</a:t>
            </a:r>
          </a:p>
          <a:p>
            <a:pPr lvl="0">
              <a:spcBef>
                <a:spcPts val="400"/>
              </a:spcBef>
              <a:buClr>
                <a:schemeClr val="accent1"/>
              </a:buClr>
              <a:buSzPct val="68000"/>
            </a:pPr>
            <a:r>
              <a:rPr lang="it-IT" sz="2100" dirty="0" smtClean="0"/>
              <a:t>2)crediti</a:t>
            </a:r>
          </a:p>
          <a:p>
            <a:pPr lvl="0">
              <a:spcBef>
                <a:spcPts val="400"/>
              </a:spcBef>
              <a:buClr>
                <a:schemeClr val="accent1"/>
              </a:buClr>
              <a:buSzPct val="68000"/>
            </a:pPr>
            <a:r>
              <a:rPr lang="it-IT" sz="2100" dirty="0" smtClean="0"/>
              <a:t>3)Altri titoli</a:t>
            </a:r>
          </a:p>
          <a:p>
            <a:pPr lvl="0">
              <a:spcBef>
                <a:spcPts val="400"/>
              </a:spcBef>
              <a:buClr>
                <a:schemeClr val="accent1"/>
              </a:buClr>
              <a:buSzPct val="68000"/>
            </a:pPr>
            <a:r>
              <a:rPr lang="it-IT" sz="2100" dirty="0" smtClean="0"/>
              <a:t>4)Azioni proprie</a:t>
            </a:r>
          </a:p>
          <a:p>
            <a:pPr lvl="0">
              <a:spcBef>
                <a:spcPts val="400"/>
              </a:spcBef>
              <a:buClr>
                <a:schemeClr val="accent1"/>
              </a:buClr>
              <a:buSzPct val="68000"/>
            </a:pPr>
            <a:r>
              <a:rPr lang="it-IT" sz="2100" dirty="0" smtClean="0"/>
              <a:t>C)III Attività finanziarie che non costituiscono immobilizzazioni:</a:t>
            </a:r>
          </a:p>
          <a:p>
            <a:pPr lvl="0">
              <a:spcBef>
                <a:spcPts val="400"/>
              </a:spcBef>
              <a:buClr>
                <a:schemeClr val="accent1"/>
              </a:buClr>
              <a:buSzPct val="68000"/>
            </a:pPr>
            <a:r>
              <a:rPr lang="it-IT" sz="2100" dirty="0" smtClean="0"/>
              <a:t>1)Partecipazioni in imprese controllate</a:t>
            </a:r>
          </a:p>
          <a:p>
            <a:pPr lvl="0">
              <a:spcBef>
                <a:spcPts val="400"/>
              </a:spcBef>
              <a:buClr>
                <a:schemeClr val="accent1"/>
              </a:buClr>
              <a:buSzPct val="68000"/>
            </a:pPr>
            <a:r>
              <a:rPr lang="it-IT" sz="2100" dirty="0" smtClean="0"/>
              <a:t>2)Partecipazioni in imprese collegate</a:t>
            </a:r>
          </a:p>
          <a:p>
            <a:pPr lvl="0">
              <a:spcBef>
                <a:spcPts val="400"/>
              </a:spcBef>
              <a:buClr>
                <a:schemeClr val="accent1"/>
              </a:buClr>
              <a:buSzPct val="68000"/>
            </a:pPr>
            <a:r>
              <a:rPr lang="it-IT" sz="2100" dirty="0" smtClean="0"/>
              <a:t>3)Partecipazioni in imprese controllanti</a:t>
            </a:r>
          </a:p>
          <a:p>
            <a:pPr lvl="0">
              <a:spcBef>
                <a:spcPts val="400"/>
              </a:spcBef>
              <a:buClr>
                <a:schemeClr val="accent1"/>
              </a:buClr>
              <a:buSzPct val="68000"/>
            </a:pPr>
            <a:r>
              <a:rPr lang="it-IT" sz="2100" dirty="0" smtClean="0"/>
              <a:t>4)Altre partecipazioni</a:t>
            </a:r>
          </a:p>
          <a:p>
            <a:pPr lvl="0">
              <a:spcBef>
                <a:spcPts val="400"/>
              </a:spcBef>
              <a:buClr>
                <a:schemeClr val="accent1"/>
              </a:buClr>
              <a:buSzPct val="68000"/>
            </a:pPr>
            <a:r>
              <a:rPr lang="it-IT" sz="2100" dirty="0" smtClean="0"/>
              <a:t>5)Azioni proprie</a:t>
            </a:r>
          </a:p>
          <a:p>
            <a:pPr lvl="0">
              <a:spcBef>
                <a:spcPts val="400"/>
              </a:spcBef>
              <a:buClr>
                <a:schemeClr val="accent1"/>
              </a:buClr>
              <a:buSzPct val="68000"/>
            </a:pPr>
            <a:r>
              <a:rPr lang="it-IT" sz="2100" dirty="0" smtClean="0"/>
              <a:t>6)Altri titoli</a:t>
            </a:r>
            <a:endParaRPr kumimoji="0" lang="it-IT" sz="21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Rectangle 5"/>
          <p:cNvSpPr txBox="1">
            <a:spLocks noChangeArrowheads="1"/>
          </p:cNvSpPr>
          <p:nvPr/>
        </p:nvSpPr>
        <p:spPr>
          <a:xfrm>
            <a:off x="4427984" y="1071563"/>
            <a:ext cx="4465191" cy="5165749"/>
          </a:xfrm>
          <a:prstGeom prst="rect">
            <a:avLst/>
          </a:prstGeom>
          <a:noFill/>
          <a:ln w="38100">
            <a:solidFill>
              <a:schemeClr val="accent1"/>
            </a:solidFill>
          </a:ln>
        </p:spPr>
        <p:txBody>
          <a:bodyPr/>
          <a:lstStyle/>
          <a:p>
            <a:pPr>
              <a:lnSpc>
                <a:spcPct val="90000"/>
              </a:lnSpc>
              <a:spcBef>
                <a:spcPts val="400"/>
              </a:spcBef>
              <a:buClr>
                <a:schemeClr val="accent1"/>
              </a:buClr>
              <a:buSzPct val="68000"/>
            </a:pPr>
            <a:r>
              <a:rPr lang="it-IT" sz="1900" dirty="0" smtClean="0"/>
              <a:t>ATTIVO </a:t>
            </a:r>
            <a:r>
              <a:rPr lang="it-IT" sz="2000" dirty="0" smtClean="0"/>
              <a:t>Passivo (nuovo schema)</a:t>
            </a:r>
            <a:endParaRPr lang="it-IT" sz="1900" dirty="0" smtClean="0"/>
          </a:p>
          <a:p>
            <a:pPr>
              <a:lnSpc>
                <a:spcPct val="90000"/>
              </a:lnSpc>
              <a:spcBef>
                <a:spcPts val="400"/>
              </a:spcBef>
              <a:buClr>
                <a:schemeClr val="accent1"/>
              </a:buClr>
              <a:buSzPct val="68000"/>
            </a:pPr>
            <a:r>
              <a:rPr lang="it-IT" sz="1900" dirty="0" smtClean="0"/>
              <a:t>B)III Immobilizzazioni finanziarie:</a:t>
            </a:r>
          </a:p>
          <a:p>
            <a:pPr>
              <a:lnSpc>
                <a:spcPct val="90000"/>
              </a:lnSpc>
              <a:spcBef>
                <a:spcPts val="400"/>
              </a:spcBef>
              <a:buClr>
                <a:schemeClr val="accent1"/>
              </a:buClr>
              <a:buSzPct val="68000"/>
            </a:pPr>
            <a:r>
              <a:rPr lang="it-IT" sz="1900" dirty="0" smtClean="0"/>
              <a:t>1)partecipazioni</a:t>
            </a:r>
          </a:p>
          <a:p>
            <a:pPr>
              <a:lnSpc>
                <a:spcPct val="90000"/>
              </a:lnSpc>
              <a:spcBef>
                <a:spcPts val="400"/>
              </a:spcBef>
              <a:buClr>
                <a:schemeClr val="accent1"/>
              </a:buClr>
              <a:buSzPct val="68000"/>
            </a:pPr>
            <a:r>
              <a:rPr lang="it-IT" sz="1900" dirty="0" smtClean="0"/>
              <a:t>2)crediti</a:t>
            </a:r>
          </a:p>
          <a:p>
            <a:pPr>
              <a:lnSpc>
                <a:spcPct val="90000"/>
              </a:lnSpc>
              <a:spcBef>
                <a:spcPts val="400"/>
              </a:spcBef>
              <a:buClr>
                <a:schemeClr val="accent1"/>
              </a:buClr>
              <a:buSzPct val="68000"/>
            </a:pPr>
            <a:r>
              <a:rPr lang="it-IT" sz="1900" dirty="0" smtClean="0"/>
              <a:t>3)Altri titoli</a:t>
            </a:r>
          </a:p>
          <a:p>
            <a:pPr>
              <a:lnSpc>
                <a:spcPct val="90000"/>
              </a:lnSpc>
              <a:spcBef>
                <a:spcPts val="400"/>
              </a:spcBef>
              <a:buClr>
                <a:schemeClr val="accent1"/>
              </a:buClr>
              <a:buSzPct val="68000"/>
            </a:pPr>
            <a:r>
              <a:rPr lang="it-IT" sz="1900" b="1" dirty="0" smtClean="0">
                <a:solidFill>
                  <a:srgbClr val="FF0000"/>
                </a:solidFill>
              </a:rPr>
              <a:t>4)Strumenti derivati attivi</a:t>
            </a:r>
          </a:p>
          <a:p>
            <a:pPr>
              <a:lnSpc>
                <a:spcPct val="90000"/>
              </a:lnSpc>
              <a:spcBef>
                <a:spcPts val="400"/>
              </a:spcBef>
              <a:buClr>
                <a:schemeClr val="accent1"/>
              </a:buClr>
              <a:buSzPct val="68000"/>
            </a:pPr>
            <a:r>
              <a:rPr lang="it-IT" sz="1900" dirty="0" smtClean="0"/>
              <a:t>C)III Attività finanziarie che non costituiscono immobilizzazioni:</a:t>
            </a:r>
          </a:p>
          <a:p>
            <a:pPr>
              <a:lnSpc>
                <a:spcPct val="90000"/>
              </a:lnSpc>
              <a:spcBef>
                <a:spcPts val="400"/>
              </a:spcBef>
              <a:buClr>
                <a:schemeClr val="accent1"/>
              </a:buClr>
              <a:buSzPct val="68000"/>
            </a:pPr>
            <a:r>
              <a:rPr lang="it-IT" sz="1900" dirty="0" smtClean="0"/>
              <a:t>1)Partecipazioni in imprese controllate</a:t>
            </a:r>
          </a:p>
          <a:p>
            <a:pPr>
              <a:lnSpc>
                <a:spcPct val="90000"/>
              </a:lnSpc>
              <a:spcBef>
                <a:spcPts val="400"/>
              </a:spcBef>
              <a:buClr>
                <a:schemeClr val="accent1"/>
              </a:buClr>
              <a:buSzPct val="68000"/>
            </a:pPr>
            <a:r>
              <a:rPr lang="it-IT" sz="1900" dirty="0" smtClean="0"/>
              <a:t>2)Partecipazioni in imprese collegate</a:t>
            </a:r>
          </a:p>
          <a:p>
            <a:pPr>
              <a:lnSpc>
                <a:spcPct val="90000"/>
              </a:lnSpc>
              <a:spcBef>
                <a:spcPts val="400"/>
              </a:spcBef>
              <a:buClr>
                <a:schemeClr val="accent1"/>
              </a:buClr>
              <a:buSzPct val="68000"/>
            </a:pPr>
            <a:r>
              <a:rPr lang="it-IT" sz="1900" dirty="0" smtClean="0"/>
              <a:t>3)Partecipazioni in imprese controllanti</a:t>
            </a:r>
          </a:p>
          <a:p>
            <a:pPr>
              <a:lnSpc>
                <a:spcPct val="90000"/>
              </a:lnSpc>
              <a:spcBef>
                <a:spcPts val="400"/>
              </a:spcBef>
              <a:buClr>
                <a:schemeClr val="accent1"/>
              </a:buClr>
              <a:buSzPct val="68000"/>
            </a:pPr>
            <a:r>
              <a:rPr lang="it-IT" sz="1900" dirty="0" smtClean="0"/>
              <a:t>4)Altre partecipazioni</a:t>
            </a:r>
          </a:p>
          <a:p>
            <a:pPr>
              <a:lnSpc>
                <a:spcPct val="90000"/>
              </a:lnSpc>
              <a:spcBef>
                <a:spcPts val="400"/>
              </a:spcBef>
              <a:buClr>
                <a:schemeClr val="accent1"/>
              </a:buClr>
              <a:buSzPct val="68000"/>
            </a:pPr>
            <a:r>
              <a:rPr lang="it-IT" sz="1900" b="1" dirty="0" smtClean="0">
                <a:solidFill>
                  <a:srgbClr val="FF0000"/>
                </a:solidFill>
              </a:rPr>
              <a:t>5)Strumenti finanziari derivati attivi</a:t>
            </a:r>
          </a:p>
          <a:p>
            <a:pPr>
              <a:lnSpc>
                <a:spcPct val="90000"/>
              </a:lnSpc>
              <a:spcBef>
                <a:spcPts val="400"/>
              </a:spcBef>
              <a:buClr>
                <a:schemeClr val="accent1"/>
              </a:buClr>
              <a:buSzPct val="68000"/>
            </a:pPr>
            <a:r>
              <a:rPr lang="it-IT" sz="1900" dirty="0" smtClean="0"/>
              <a:t>6)Altri titoli</a:t>
            </a:r>
          </a:p>
        </p:txBody>
      </p:sp>
      <p:sp>
        <p:nvSpPr>
          <p:cNvPr id="5"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DERIVATI AL FAIR VALUE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val="179634559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a:xfrm>
            <a:off x="179389" y="1071563"/>
            <a:ext cx="4104580" cy="5309765"/>
          </a:xfrm>
          <a:prstGeom prst="rect">
            <a:avLst/>
          </a:prstGeom>
          <a:noFill/>
          <a:ln w="38100">
            <a:solidFill>
              <a:schemeClr val="accent1"/>
            </a:solidFill>
          </a:ln>
        </p:spPr>
        <p:txBody>
          <a:bodyPr vert="horz">
            <a:normAutofit/>
          </a:bodyPr>
          <a:lstStyle/>
          <a:p>
            <a:pPr lvl="0">
              <a:spcBef>
                <a:spcPts val="400"/>
              </a:spcBef>
              <a:buClr>
                <a:schemeClr val="accent1"/>
              </a:buClr>
              <a:buSzPct val="68000"/>
            </a:pPr>
            <a:r>
              <a:rPr lang="it-IT" sz="2100" dirty="0" smtClean="0"/>
              <a:t>Passivo (vecchio schema)</a:t>
            </a:r>
          </a:p>
          <a:p>
            <a:pPr lvl="0">
              <a:spcBef>
                <a:spcPts val="400"/>
              </a:spcBef>
              <a:buClr>
                <a:schemeClr val="accent1"/>
              </a:buClr>
              <a:buSzPct val="68000"/>
            </a:pPr>
            <a:r>
              <a:rPr lang="it-IT" sz="2100" dirty="0" smtClean="0"/>
              <a:t>A) Patrimonio netto</a:t>
            </a:r>
          </a:p>
          <a:p>
            <a:pPr lvl="0">
              <a:spcBef>
                <a:spcPts val="400"/>
              </a:spcBef>
              <a:buClr>
                <a:schemeClr val="accent1"/>
              </a:buClr>
              <a:buSzPct val="68000"/>
            </a:pPr>
            <a:r>
              <a:rPr lang="it-IT" sz="2100" dirty="0" smtClean="0"/>
              <a:t>….</a:t>
            </a:r>
          </a:p>
          <a:p>
            <a:pPr lvl="0">
              <a:spcBef>
                <a:spcPts val="400"/>
              </a:spcBef>
              <a:buClr>
                <a:schemeClr val="accent1"/>
              </a:buClr>
              <a:buSzPct val="68000"/>
            </a:pPr>
            <a:r>
              <a:rPr lang="it-IT" sz="2100" dirty="0" smtClean="0"/>
              <a:t>…..</a:t>
            </a:r>
          </a:p>
          <a:p>
            <a:pPr lvl="0">
              <a:spcBef>
                <a:spcPts val="400"/>
              </a:spcBef>
              <a:buClr>
                <a:schemeClr val="accent1"/>
              </a:buClr>
              <a:buSzPct val="68000"/>
            </a:pPr>
            <a:r>
              <a:rPr lang="it-IT" sz="2100" dirty="0" smtClean="0"/>
              <a:t>B) Fondi per rischi e oneri</a:t>
            </a:r>
          </a:p>
          <a:p>
            <a:pPr lvl="0">
              <a:spcBef>
                <a:spcPts val="400"/>
              </a:spcBef>
              <a:buClr>
                <a:schemeClr val="accent1"/>
              </a:buClr>
              <a:buSzPct val="68000"/>
            </a:pPr>
            <a:r>
              <a:rPr lang="it-IT" sz="2100" dirty="0" smtClean="0"/>
              <a:t>1)Per trattamento di quiescenza e obblighi simili</a:t>
            </a:r>
          </a:p>
          <a:p>
            <a:pPr lvl="0">
              <a:spcBef>
                <a:spcPts val="400"/>
              </a:spcBef>
              <a:buClr>
                <a:schemeClr val="accent1"/>
              </a:buClr>
              <a:buSzPct val="68000"/>
            </a:pPr>
            <a:r>
              <a:rPr lang="it-IT" sz="2100" dirty="0" smtClean="0"/>
              <a:t>2)Per imposte,anche differite</a:t>
            </a:r>
          </a:p>
          <a:p>
            <a:pPr lvl="0">
              <a:spcBef>
                <a:spcPts val="400"/>
              </a:spcBef>
              <a:buClr>
                <a:schemeClr val="accent1"/>
              </a:buClr>
              <a:buSzPct val="68000"/>
            </a:pPr>
            <a:r>
              <a:rPr lang="it-IT" sz="2100" dirty="0" smtClean="0"/>
              <a:t>3)Altri</a:t>
            </a:r>
            <a:endParaRPr kumimoji="0" lang="it-IT" sz="21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Rectangle 5"/>
          <p:cNvSpPr txBox="1">
            <a:spLocks noChangeArrowheads="1"/>
          </p:cNvSpPr>
          <p:nvPr/>
        </p:nvSpPr>
        <p:spPr>
          <a:xfrm>
            <a:off x="4427984" y="1071563"/>
            <a:ext cx="4465191" cy="5309765"/>
          </a:xfrm>
          <a:prstGeom prst="rect">
            <a:avLst/>
          </a:prstGeom>
          <a:noFill/>
          <a:ln w="38100">
            <a:solidFill>
              <a:schemeClr val="accent1"/>
            </a:solidFill>
          </a:ln>
        </p:spPr>
        <p:txBody>
          <a:bodyPr/>
          <a:lstStyle/>
          <a:p>
            <a:r>
              <a:rPr lang="it-IT" sz="2000" dirty="0" smtClean="0"/>
              <a:t>Passivo (nuovo schema)</a:t>
            </a:r>
          </a:p>
          <a:p>
            <a:r>
              <a:rPr lang="it-IT" sz="2000" dirty="0" smtClean="0"/>
              <a:t>A) Patrimonio Netto</a:t>
            </a:r>
          </a:p>
          <a:p>
            <a:endParaRPr lang="it-IT" sz="2000" dirty="0" smtClean="0"/>
          </a:p>
          <a:p>
            <a:r>
              <a:rPr lang="it-IT" sz="2000" dirty="0" smtClean="0"/>
              <a:t>…</a:t>
            </a:r>
          </a:p>
          <a:p>
            <a:r>
              <a:rPr lang="it-IT" sz="2000" b="1" dirty="0" smtClean="0">
                <a:solidFill>
                  <a:srgbClr val="FF0000"/>
                </a:solidFill>
              </a:rPr>
              <a:t>VII) Riserva per operazioni di copertura dei flussi finanziari attesi</a:t>
            </a:r>
          </a:p>
          <a:p>
            <a:r>
              <a:rPr lang="it-IT" sz="2000" dirty="0" smtClean="0"/>
              <a:t>B)Fondi per rischi e oneri</a:t>
            </a:r>
          </a:p>
          <a:p>
            <a:r>
              <a:rPr lang="it-IT" sz="2000" dirty="0" smtClean="0"/>
              <a:t>1)Per trattamento di quiescenza e obblighi simili</a:t>
            </a:r>
          </a:p>
          <a:p>
            <a:r>
              <a:rPr lang="it-IT" sz="2000" dirty="0" smtClean="0"/>
              <a:t>2)Per imposte, anche differite</a:t>
            </a:r>
          </a:p>
          <a:p>
            <a:r>
              <a:rPr lang="it-IT" sz="2000" b="1" dirty="0" smtClean="0">
                <a:solidFill>
                  <a:srgbClr val="FF0000"/>
                </a:solidFill>
              </a:rPr>
              <a:t>3) Strumenti finanziari derivati passivi</a:t>
            </a:r>
          </a:p>
          <a:p>
            <a:r>
              <a:rPr lang="it-IT" sz="2000" dirty="0" smtClean="0"/>
              <a:t>4)Altri	</a:t>
            </a:r>
          </a:p>
        </p:txBody>
      </p:sp>
      <p:sp>
        <p:nvSpPr>
          <p:cNvPr id="5"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DERIVATI AL FAIR VALUE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val="1796345596"/>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251520" y="1772816"/>
            <a:ext cx="8424936" cy="3617912"/>
          </a:xfrm>
        </p:spPr>
        <p:txBody>
          <a:bodyPr>
            <a:noAutofit/>
          </a:bodyPr>
          <a:lstStyle/>
          <a:p>
            <a:pPr algn="just">
              <a:lnSpc>
                <a:spcPct val="92000"/>
              </a:lnSpc>
              <a:buNone/>
            </a:pPr>
            <a:r>
              <a:rPr lang="it-IT" sz="2500" dirty="0" smtClean="0">
                <a:latin typeface="Calibri" pitchFamily="34" charset="0"/>
              </a:rPr>
              <a:t>La società  Alfa il 1/</a:t>
            </a:r>
            <a:r>
              <a:rPr lang="it-IT" sz="2500" dirty="0" err="1" smtClean="0">
                <a:latin typeface="Calibri" pitchFamily="34" charset="0"/>
              </a:rPr>
              <a:t>1</a:t>
            </a:r>
            <a:r>
              <a:rPr lang="it-IT" sz="2500" dirty="0" smtClean="0">
                <a:latin typeface="Calibri" pitchFamily="34" charset="0"/>
              </a:rPr>
              <a:t>/2017 ha  contratto un mutuo di 100.000 della durata di 10 anni ad un tasso di interesse variabile pari a Euribor più uno spread dell’1%. Il rimborso del capitale avviene a scadenza in un’unica soluzione mentre gli interessi vengono corrisposti annualmente a decorrere dal 31.12.2017.</a:t>
            </a:r>
          </a:p>
          <a:p>
            <a:pPr algn="just">
              <a:lnSpc>
                <a:spcPct val="92000"/>
              </a:lnSpc>
              <a:buNone/>
            </a:pPr>
            <a:r>
              <a:rPr lang="it-IT" sz="2500" dirty="0" smtClean="0">
                <a:latin typeface="Calibri" pitchFamily="34" charset="0"/>
              </a:rPr>
              <a:t>Con finalità di copertura Alfa stipula un Interest Rate Swap con nozionale di 100.000 e durata decennale. L’IRS prevede per Alfa di incassare l’Euribor e di pagare un tasso fisso del 4%.</a:t>
            </a:r>
          </a:p>
          <a:p>
            <a:pPr algn="just">
              <a:lnSpc>
                <a:spcPct val="92000"/>
              </a:lnSpc>
              <a:buNone/>
            </a:pPr>
            <a:r>
              <a:rPr lang="it-IT" sz="2500" dirty="0" smtClean="0">
                <a:latin typeface="Calibri" pitchFamily="34" charset="0"/>
              </a:rPr>
              <a:t>In tal modo Alfa trasforma il tasso variabile del mutuo in un tasso fisso del 5% (in altre parole fissa l’Euribor al 4%, oltre spread 1%).</a:t>
            </a:r>
          </a:p>
        </p:txBody>
      </p:sp>
      <p:sp>
        <p:nvSpPr>
          <p:cNvPr id="70660" name="Rectangle 6"/>
          <p:cNvSpPr>
            <a:spLocks noChangeArrowheads="1"/>
          </p:cNvSpPr>
          <p:nvPr/>
        </p:nvSpPr>
        <p:spPr bwMode="auto">
          <a:xfrm>
            <a:off x="0" y="836712"/>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ESEMPIO</a:t>
            </a:r>
            <a:endParaRPr lang="it-IT" sz="3400" b="1" dirty="0">
              <a:latin typeface="Calibri" pitchFamily="34" charset="0"/>
            </a:endParaRPr>
          </a:p>
        </p:txBody>
      </p:sp>
      <p:sp>
        <p:nvSpPr>
          <p:cNvPr id="6"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DERIVATI AL FAIR VALUE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323528" y="1844824"/>
            <a:ext cx="8424936" cy="3617912"/>
          </a:xfrm>
        </p:spPr>
        <p:txBody>
          <a:bodyPr>
            <a:noAutofit/>
          </a:bodyPr>
          <a:lstStyle/>
          <a:p>
            <a:pPr algn="just">
              <a:lnSpc>
                <a:spcPct val="92000"/>
              </a:lnSpc>
              <a:buNone/>
            </a:pPr>
            <a:r>
              <a:rPr lang="it-IT" sz="2500" dirty="0" smtClean="0">
                <a:latin typeface="Calibri" pitchFamily="34" charset="0"/>
              </a:rPr>
              <a:t>Ipotizzando che con riferimento al primo anno l’Euribor sia pari a 0,5% , si hanno i seguenti flussi per Alfa:</a:t>
            </a:r>
          </a:p>
          <a:p>
            <a:pPr algn="just">
              <a:lnSpc>
                <a:spcPct val="92000"/>
              </a:lnSpc>
              <a:buFont typeface="Arial" pitchFamily="34" charset="0"/>
              <a:buChar char="•"/>
            </a:pPr>
            <a:r>
              <a:rPr lang="it-IT" sz="2500" dirty="0" smtClean="0">
                <a:latin typeface="Calibri" pitchFamily="34" charset="0"/>
              </a:rPr>
              <a:t>Interessi sul debito  </a:t>
            </a:r>
            <a:r>
              <a:rPr lang="it-IT" sz="2500" u="sng" dirty="0" smtClean="0">
                <a:latin typeface="Calibri" pitchFamily="34" charset="0"/>
              </a:rPr>
              <a:t>€ 1.500 </a:t>
            </a:r>
            <a:r>
              <a:rPr lang="it-IT" sz="2500" dirty="0" smtClean="0">
                <a:latin typeface="Calibri" pitchFamily="34" charset="0"/>
              </a:rPr>
              <a:t>(tasso del 1,5% = 0,5% + 1%)</a:t>
            </a:r>
          </a:p>
          <a:p>
            <a:pPr algn="just">
              <a:lnSpc>
                <a:spcPct val="92000"/>
              </a:lnSpc>
              <a:buFont typeface="Arial" pitchFamily="34" charset="0"/>
              <a:buChar char="•"/>
            </a:pPr>
            <a:r>
              <a:rPr lang="it-IT" sz="2500" dirty="0" smtClean="0">
                <a:latin typeface="Calibri" pitchFamily="34" charset="0"/>
              </a:rPr>
              <a:t>Incasso  dell’IRS € 500 (pari al tasso Euribor)</a:t>
            </a:r>
          </a:p>
          <a:p>
            <a:pPr algn="just">
              <a:lnSpc>
                <a:spcPct val="92000"/>
              </a:lnSpc>
              <a:buFont typeface="Arial" pitchFamily="34" charset="0"/>
              <a:buChar char="•"/>
            </a:pPr>
            <a:r>
              <a:rPr lang="it-IT" sz="2500" dirty="0" smtClean="0">
                <a:latin typeface="Calibri" pitchFamily="34" charset="0"/>
              </a:rPr>
              <a:t>Pagamento dell’IRS € 4.000 (pari al tasso fisso 4%)</a:t>
            </a:r>
          </a:p>
          <a:p>
            <a:pPr algn="just">
              <a:lnSpc>
                <a:spcPct val="92000"/>
              </a:lnSpc>
              <a:buNone/>
            </a:pPr>
            <a:r>
              <a:rPr lang="it-IT" sz="2500" dirty="0" smtClean="0">
                <a:latin typeface="Calibri" pitchFamily="34" charset="0"/>
              </a:rPr>
              <a:t>Complessivamente Alfa paga di fatto un tasso netto di </a:t>
            </a:r>
            <a:r>
              <a:rPr lang="it-IT" sz="2500" u="sng" dirty="0" smtClean="0">
                <a:latin typeface="Calibri" pitchFamily="34" charset="0"/>
              </a:rPr>
              <a:t>€ 5.000 </a:t>
            </a:r>
            <a:r>
              <a:rPr lang="it-IT" sz="2500" dirty="0" smtClean="0">
                <a:latin typeface="Calibri" pitchFamily="34" charset="0"/>
              </a:rPr>
              <a:t>(pari al tasso fisso 4% + 1%, avendo fissato l’Euribor al 4%)</a:t>
            </a:r>
          </a:p>
          <a:p>
            <a:pPr algn="just">
              <a:lnSpc>
                <a:spcPct val="92000"/>
              </a:lnSpc>
              <a:buNone/>
            </a:pPr>
            <a:r>
              <a:rPr lang="it-IT" sz="2500" dirty="0" smtClean="0">
                <a:latin typeface="Calibri" pitchFamily="34" charset="0"/>
              </a:rPr>
              <a:t>Tenuto conto dei tassi Euribor attesi per il periodo di validità del derivato (inferiori rispetto al 4%), alla chiusura dell’esercizio il derivato avrà un </a:t>
            </a:r>
            <a:r>
              <a:rPr lang="it-IT" sz="2500" dirty="0" err="1" smtClean="0">
                <a:latin typeface="Calibri" pitchFamily="34" charset="0"/>
              </a:rPr>
              <a:t>mark-to-market</a:t>
            </a:r>
            <a:r>
              <a:rPr lang="it-IT" sz="2500" dirty="0" smtClean="0">
                <a:latin typeface="Calibri" pitchFamily="34" charset="0"/>
              </a:rPr>
              <a:t> negativo, che si ipotizza di 20.000.</a:t>
            </a:r>
          </a:p>
          <a:p>
            <a:pPr algn="just">
              <a:lnSpc>
                <a:spcPct val="92000"/>
              </a:lnSpc>
              <a:buNone/>
            </a:pPr>
            <a:endParaRPr lang="it-IT" sz="2500" dirty="0" smtClean="0">
              <a:latin typeface="Calibri" pitchFamily="34" charset="0"/>
            </a:endParaRPr>
          </a:p>
        </p:txBody>
      </p:sp>
      <p:sp>
        <p:nvSpPr>
          <p:cNvPr id="70660" name="Rectangle 6"/>
          <p:cNvSpPr>
            <a:spLocks noChangeArrowheads="1"/>
          </p:cNvSpPr>
          <p:nvPr/>
        </p:nvSpPr>
        <p:spPr bwMode="auto">
          <a:xfrm>
            <a:off x="0" y="836712"/>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ESEMPIO (segue)</a:t>
            </a:r>
            <a:endParaRPr lang="it-IT" sz="3400" b="1" dirty="0">
              <a:latin typeface="Calibri" pitchFamily="34" charset="0"/>
            </a:endParaRPr>
          </a:p>
        </p:txBody>
      </p:sp>
      <p:sp>
        <p:nvSpPr>
          <p:cNvPr id="6"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DERIVATI AL FAIR VALUE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6"/>
          <p:cNvSpPr>
            <a:spLocks noChangeArrowheads="1"/>
          </p:cNvSpPr>
          <p:nvPr/>
        </p:nvSpPr>
        <p:spPr bwMode="auto">
          <a:xfrm>
            <a:off x="0" y="836712"/>
            <a:ext cx="9144000" cy="1143000"/>
          </a:xfrm>
          <a:prstGeom prst="rect">
            <a:avLst/>
          </a:prstGeom>
          <a:noFill/>
          <a:ln w="9525">
            <a:noFill/>
            <a:miter lim="800000"/>
            <a:headEnd/>
            <a:tailEnd/>
          </a:ln>
        </p:spPr>
        <p:txBody>
          <a:bodyPr anchor="ctr"/>
          <a:lstStyle/>
          <a:p>
            <a:pPr algn="ctr"/>
            <a:r>
              <a:rPr lang="it-IT" sz="3000" b="1" dirty="0" smtClean="0">
                <a:latin typeface="Calibri" pitchFamily="34" charset="0"/>
              </a:rPr>
              <a:t>Contabilizzazione derivato di copertura </a:t>
            </a:r>
            <a:r>
              <a:rPr lang="it-IT" sz="3000" b="1" dirty="0" err="1" smtClean="0">
                <a:latin typeface="Calibri" pitchFamily="34" charset="0"/>
              </a:rPr>
              <a:t>cash</a:t>
            </a:r>
            <a:r>
              <a:rPr lang="it-IT" sz="3000" b="1" dirty="0" smtClean="0">
                <a:latin typeface="Calibri" pitchFamily="34" charset="0"/>
              </a:rPr>
              <a:t> flow</a:t>
            </a:r>
            <a:endParaRPr lang="it-IT" sz="3000" b="1" dirty="0">
              <a:latin typeface="Calibri" pitchFamily="34" charset="0"/>
            </a:endParaRPr>
          </a:p>
        </p:txBody>
      </p:sp>
      <p:sp>
        <p:nvSpPr>
          <p:cNvPr id="5" name="Segnaposto contenuto 2"/>
          <p:cNvSpPr>
            <a:spLocks noGrp="1"/>
          </p:cNvSpPr>
          <p:nvPr>
            <p:ph idx="1"/>
          </p:nvPr>
        </p:nvSpPr>
        <p:spPr>
          <a:xfrm>
            <a:off x="755576" y="2057400"/>
            <a:ext cx="7920880" cy="3733800"/>
          </a:xfrm>
        </p:spPr>
        <p:txBody>
          <a:bodyPr>
            <a:normAutofit/>
          </a:bodyPr>
          <a:lstStyle/>
          <a:p>
            <a:endParaRPr lang="it-IT" sz="1800" dirty="0" smtClean="0"/>
          </a:p>
          <a:p>
            <a:pPr>
              <a:buNone/>
            </a:pPr>
            <a:r>
              <a:rPr lang="it-IT" sz="1800" dirty="0" smtClean="0"/>
              <a:t>SCRITTURE          CONTABILI			dare            avere</a:t>
            </a:r>
          </a:p>
          <a:p>
            <a:pPr>
              <a:buNone/>
            </a:pPr>
            <a:endParaRPr lang="it-IT" sz="1800" dirty="0" smtClean="0"/>
          </a:p>
          <a:p>
            <a:endParaRPr lang="it-IT" sz="1800" dirty="0" smtClean="0"/>
          </a:p>
          <a:p>
            <a:pPr>
              <a:buNone/>
            </a:pPr>
            <a:r>
              <a:rPr lang="it-IT" sz="1800" dirty="0" smtClean="0"/>
              <a:t>AL 31.12.18</a:t>
            </a:r>
          </a:p>
          <a:p>
            <a:r>
              <a:rPr lang="it-IT" sz="1800" dirty="0" smtClean="0"/>
              <a:t>Riserva per operazioni di copertura </a:t>
            </a:r>
          </a:p>
          <a:p>
            <a:pPr>
              <a:buNone/>
            </a:pPr>
            <a:r>
              <a:rPr lang="it-IT" sz="1800" dirty="0" smtClean="0"/>
              <a:t>	dei flussi finanziari attesi			20.000</a:t>
            </a:r>
          </a:p>
          <a:p>
            <a:r>
              <a:rPr lang="it-IT" sz="1800" dirty="0" smtClean="0"/>
              <a:t>Strumenti finanziari derivati passivi			   20.000</a:t>
            </a:r>
          </a:p>
          <a:p>
            <a:r>
              <a:rPr lang="it-IT" sz="1800" dirty="0" smtClean="0"/>
              <a:t>Riserva per operazioni di copertura </a:t>
            </a:r>
          </a:p>
          <a:p>
            <a:pPr>
              <a:buNone/>
            </a:pPr>
            <a:r>
              <a:rPr lang="it-IT" sz="1800" dirty="0" smtClean="0"/>
              <a:t>	dei flussi finanziari attesi				     4.800</a:t>
            </a:r>
          </a:p>
          <a:p>
            <a:r>
              <a:rPr lang="it-IT" sz="1800" dirty="0" smtClean="0"/>
              <a:t>Imposte anticipate (SP)			4.800</a:t>
            </a:r>
          </a:p>
          <a:p>
            <a:endParaRPr lang="it-IT" sz="1800" dirty="0" smtClean="0"/>
          </a:p>
        </p:txBody>
      </p:sp>
      <p:sp>
        <p:nvSpPr>
          <p:cNvPr id="8"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DERIVATI AL FAIR VALUE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1484784"/>
            <a:ext cx="8033936" cy="4752528"/>
          </a:xfrm>
        </p:spPr>
        <p:txBody>
          <a:bodyPr lIns="84664" tIns="42332" rIns="84664" bIns="42332">
            <a:normAutofit fontScale="92500" lnSpcReduction="10000"/>
          </a:bodyPr>
          <a:lstStyle/>
          <a:p>
            <a:pPr marL="317491" indent="-317491" algn="just">
              <a:buNone/>
            </a:pPr>
            <a:r>
              <a:rPr lang="it-IT" dirty="0" smtClean="0">
                <a:latin typeface="Calibri" pitchFamily="34" charset="0"/>
              </a:rPr>
              <a:t>Le riserve derivanti dalla valutazione al fair </a:t>
            </a:r>
            <a:r>
              <a:rPr lang="it-IT" dirty="0" err="1" smtClean="0">
                <a:latin typeface="Calibri" pitchFamily="34" charset="0"/>
              </a:rPr>
              <a:t>value</a:t>
            </a:r>
            <a:r>
              <a:rPr lang="it-IT" dirty="0" smtClean="0">
                <a:latin typeface="Calibri" pitchFamily="34" charset="0"/>
              </a:rPr>
              <a:t> di derivati di copertura di </a:t>
            </a:r>
            <a:r>
              <a:rPr lang="it-IT" dirty="0" err="1" smtClean="0">
                <a:latin typeface="Calibri" pitchFamily="34" charset="0"/>
              </a:rPr>
              <a:t>cash</a:t>
            </a:r>
            <a:r>
              <a:rPr lang="it-IT" dirty="0" smtClean="0">
                <a:latin typeface="Calibri" pitchFamily="34" charset="0"/>
              </a:rPr>
              <a:t> flow [art. 2426 c.c., n.11-bis ]:</a:t>
            </a:r>
          </a:p>
          <a:p>
            <a:pPr marL="317491" indent="-317491" algn="just">
              <a:buFont typeface="Wingdings" pitchFamily="2" charset="2"/>
              <a:buChar char="Ø"/>
            </a:pPr>
            <a:r>
              <a:rPr lang="it-IT" smtClean="0">
                <a:latin typeface="Calibri" pitchFamily="34" charset="0"/>
              </a:rPr>
              <a:t>non </a:t>
            </a:r>
            <a:r>
              <a:rPr lang="it-IT" dirty="0" smtClean="0">
                <a:latin typeface="Calibri" pitchFamily="34" charset="0"/>
              </a:rPr>
              <a:t>sono considerate nel computo del patrimonio netto per la determinazione dei limiti all’emissione di obbligazioni (art. 2412 c.c.), della distribuzione degli utili ai soci (art. 2433 c.c.), del passaggio da riserve a capitale (art. 2442 c.c.), per il conteggio della riduzione del capitale per perdite (art. 2446 c.c.) e per il conteggio della riduzione del capitale sociale al di sotto del limite legale (art. 2447 c.c.);</a:t>
            </a:r>
          </a:p>
          <a:p>
            <a:pPr marL="317491" indent="-317491" algn="just">
              <a:buFont typeface="Wingdings" pitchFamily="2" charset="2"/>
              <a:buChar char="Ø"/>
            </a:pPr>
            <a:r>
              <a:rPr lang="it-IT" dirty="0" smtClean="0">
                <a:latin typeface="Calibri" pitchFamily="34" charset="0"/>
              </a:rPr>
              <a:t>se positive, non sono disponibili e non sono utilizzabili a copertura delle perdite.</a:t>
            </a: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DERIVATI AL FAIR VALUE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
        <p:nvSpPr>
          <p:cNvPr id="4" name="Rectangle 6"/>
          <p:cNvSpPr>
            <a:spLocks noChangeArrowheads="1"/>
          </p:cNvSpPr>
          <p:nvPr/>
        </p:nvSpPr>
        <p:spPr bwMode="auto">
          <a:xfrm>
            <a:off x="0" y="692696"/>
            <a:ext cx="9144000" cy="936104"/>
          </a:xfrm>
          <a:prstGeom prst="rect">
            <a:avLst/>
          </a:prstGeom>
          <a:noFill/>
          <a:ln w="9525">
            <a:noFill/>
            <a:miter lim="800000"/>
            <a:headEnd/>
            <a:tailEnd/>
          </a:ln>
        </p:spPr>
        <p:txBody>
          <a:bodyPr anchor="ctr"/>
          <a:lstStyle/>
          <a:p>
            <a:pPr algn="ctr"/>
            <a:r>
              <a:rPr lang="it-IT" sz="3400" b="1" dirty="0" smtClean="0">
                <a:latin typeface="Calibri" pitchFamily="34" charset="0"/>
              </a:rPr>
              <a:t>Regime delle riserve</a:t>
            </a:r>
          </a:p>
        </p:txBody>
      </p:sp>
    </p:spTree>
    <p:extLst>
      <p:ext uri="{BB962C8B-B14F-4D97-AF65-F5344CB8AC3E}">
        <p14:creationId xmlns:p14="http://schemas.microsoft.com/office/powerpoint/2010/main" val="1796345596"/>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367583" y="2708920"/>
            <a:ext cx="6420247" cy="1728191"/>
          </a:xfrm>
          <a:prstGeom prst="rect">
            <a:avLst/>
          </a:prstGeom>
          <a:solidFill>
            <a:schemeClr val="bg2">
              <a:lumMod val="90000"/>
            </a:schemeClr>
          </a:solidFill>
          <a:ln w="9525">
            <a:solidFill>
              <a:schemeClr val="tx1"/>
            </a:solidFill>
            <a:miter lim="800000"/>
            <a:headEnd/>
            <a:tailEnd/>
          </a:ln>
        </p:spPr>
        <p:txBody>
          <a:bodyPr wrap="square" anchor="ctr"/>
          <a:lstStyle/>
          <a:p>
            <a:pPr algn="just"/>
            <a:r>
              <a:rPr lang="it-IT" dirty="0" smtClean="0">
                <a:latin typeface="Calibri" pitchFamily="34" charset="0"/>
              </a:rPr>
              <a:t>La copertura non deve essere perfetta ma è richiesta la verifica dell’efficacia della copertura, consistente  in un test, di natura qualitativa (importo nominale, scadenza sottostante ecc.) e quantitativa (correlazione variazioni), che comporta il ricorso a tecniche statistiche. L’eventuale parte non efficace della copertura deve essere rilevata a conto economico anziché a PN</a:t>
            </a:r>
            <a:endParaRPr lang="it-IT" dirty="0">
              <a:latin typeface="Calibri" pitchFamily="34" charset="0"/>
            </a:endParaRPr>
          </a:p>
        </p:txBody>
      </p:sp>
      <p:sp>
        <p:nvSpPr>
          <p:cNvPr id="15363" name="Rectangle 3"/>
          <p:cNvSpPr>
            <a:spLocks noChangeArrowheads="1"/>
          </p:cNvSpPr>
          <p:nvPr/>
        </p:nvSpPr>
        <p:spPr bwMode="auto">
          <a:xfrm>
            <a:off x="2339752" y="1772816"/>
            <a:ext cx="6448078" cy="792089"/>
          </a:xfrm>
          <a:prstGeom prst="rect">
            <a:avLst/>
          </a:prstGeom>
          <a:solidFill>
            <a:schemeClr val="bg2">
              <a:lumMod val="90000"/>
            </a:schemeClr>
          </a:solidFill>
          <a:ln w="9525">
            <a:solidFill>
              <a:schemeClr val="tx1"/>
            </a:solidFill>
            <a:miter lim="800000"/>
            <a:headEnd/>
            <a:tailEnd/>
          </a:ln>
        </p:spPr>
        <p:txBody>
          <a:bodyPr wrap="square" anchor="ctr">
            <a:normAutofit/>
          </a:bodyPr>
          <a:lstStyle/>
          <a:p>
            <a:r>
              <a:rPr lang="it-IT" sz="1600" dirty="0" smtClean="0">
                <a:latin typeface="Calibri" pitchFamily="34" charset="0"/>
              </a:rPr>
              <a:t>Richiede stretta e documentata correlazione tra le caratteristiche dello strumento o dell’operazione coperti e quelle dello strumento di copertura</a:t>
            </a:r>
            <a:endParaRPr lang="it-IT" sz="1600" dirty="0">
              <a:latin typeface="Calibri" pitchFamily="34" charset="0"/>
            </a:endParaRPr>
          </a:p>
        </p:txBody>
      </p:sp>
      <p:sp>
        <p:nvSpPr>
          <p:cNvPr id="15364" name="Rectangle 4"/>
          <p:cNvSpPr>
            <a:spLocks noChangeArrowheads="1"/>
          </p:cNvSpPr>
          <p:nvPr/>
        </p:nvSpPr>
        <p:spPr bwMode="auto">
          <a:xfrm>
            <a:off x="2404344" y="4581128"/>
            <a:ext cx="6420247" cy="1440160"/>
          </a:xfrm>
          <a:prstGeom prst="rect">
            <a:avLst/>
          </a:prstGeom>
          <a:solidFill>
            <a:schemeClr val="bg2">
              <a:lumMod val="90000"/>
            </a:schemeClr>
          </a:solidFill>
          <a:ln w="9525">
            <a:solidFill>
              <a:schemeClr val="tx1"/>
            </a:solidFill>
            <a:miter lim="800000"/>
            <a:headEnd/>
            <a:tailEnd/>
          </a:ln>
        </p:spPr>
        <p:txBody>
          <a:bodyPr wrap="square" anchor="ctr"/>
          <a:lstStyle/>
          <a:p>
            <a:pPr algn="just"/>
            <a:r>
              <a:rPr lang="it-IT" dirty="0" smtClean="0">
                <a:latin typeface="Calibri" pitchFamily="34" charset="0"/>
              </a:rPr>
              <a:t>Per le “coperture semplici” (che riguardano derivati aventi caratteristiche del tutto simili a quelle dell’elemento coperto) il test di efficacia è solo qualitativo e, quindi, non vi è obbligo di determinare la porzione inefficace della copertura.</a:t>
            </a:r>
            <a:endParaRPr lang="it-IT" dirty="0">
              <a:latin typeface="Calibri" pitchFamily="34" charset="0"/>
            </a:endParaRPr>
          </a:p>
        </p:txBody>
      </p:sp>
      <p:sp>
        <p:nvSpPr>
          <p:cNvPr id="15365" name="Rectangle 8"/>
          <p:cNvSpPr>
            <a:spLocks noChangeArrowheads="1"/>
          </p:cNvSpPr>
          <p:nvPr/>
        </p:nvSpPr>
        <p:spPr bwMode="auto">
          <a:xfrm>
            <a:off x="323528" y="4581128"/>
            <a:ext cx="1692945" cy="1440160"/>
          </a:xfrm>
          <a:prstGeom prst="rect">
            <a:avLst/>
          </a:prstGeom>
          <a:solidFill>
            <a:schemeClr val="bg2">
              <a:lumMod val="90000"/>
            </a:schemeClr>
          </a:solidFill>
          <a:ln w="9525">
            <a:solidFill>
              <a:schemeClr val="tx1"/>
            </a:solidFill>
            <a:miter lim="800000"/>
            <a:headEnd/>
            <a:tailEnd/>
          </a:ln>
        </p:spPr>
        <p:txBody>
          <a:bodyPr wrap="none" anchor="ctr"/>
          <a:lstStyle/>
          <a:p>
            <a:pPr algn="ctr"/>
            <a:r>
              <a:rPr lang="it-IT" sz="2200" dirty="0" smtClean="0">
                <a:latin typeface="Calibri" pitchFamily="34" charset="0"/>
              </a:rPr>
              <a:t>OIC XX</a:t>
            </a:r>
          </a:p>
          <a:p>
            <a:pPr algn="ctr"/>
            <a:r>
              <a:rPr lang="it-IT" sz="2200" dirty="0" smtClean="0">
                <a:latin typeface="Calibri" pitchFamily="34" charset="0"/>
              </a:rPr>
              <a:t>Derivati</a:t>
            </a:r>
          </a:p>
        </p:txBody>
      </p:sp>
      <p:sp>
        <p:nvSpPr>
          <p:cNvPr id="15366" name="Rectangle 9"/>
          <p:cNvSpPr>
            <a:spLocks noChangeArrowheads="1"/>
          </p:cNvSpPr>
          <p:nvPr/>
        </p:nvSpPr>
        <p:spPr bwMode="auto">
          <a:xfrm>
            <a:off x="286767" y="2708920"/>
            <a:ext cx="1692945" cy="1728191"/>
          </a:xfrm>
          <a:prstGeom prst="rect">
            <a:avLst/>
          </a:prstGeom>
          <a:solidFill>
            <a:schemeClr val="bg2">
              <a:lumMod val="90000"/>
            </a:schemeClr>
          </a:solidFill>
          <a:ln w="9525">
            <a:solidFill>
              <a:schemeClr val="tx1"/>
            </a:solidFill>
            <a:miter lim="800000"/>
            <a:headEnd/>
            <a:tailEnd/>
          </a:ln>
        </p:spPr>
        <p:txBody>
          <a:bodyPr wrap="none" anchor="ctr"/>
          <a:lstStyle/>
          <a:p>
            <a:pPr algn="ctr"/>
            <a:r>
              <a:rPr lang="it-IT" sz="2200" dirty="0" smtClean="0">
                <a:latin typeface="Calibri" pitchFamily="34" charset="0"/>
              </a:rPr>
              <a:t>OIC XX </a:t>
            </a:r>
          </a:p>
          <a:p>
            <a:pPr algn="ctr"/>
            <a:r>
              <a:rPr lang="it-IT" sz="2200" dirty="0" smtClean="0">
                <a:latin typeface="Calibri" pitchFamily="34" charset="0"/>
              </a:rPr>
              <a:t>Derivati</a:t>
            </a:r>
            <a:endParaRPr lang="it-IT" sz="2200" dirty="0">
              <a:latin typeface="Calibri" pitchFamily="34" charset="0"/>
            </a:endParaRPr>
          </a:p>
        </p:txBody>
      </p:sp>
      <p:sp>
        <p:nvSpPr>
          <p:cNvPr id="15367" name="Rectangle 10"/>
          <p:cNvSpPr>
            <a:spLocks noChangeArrowheads="1"/>
          </p:cNvSpPr>
          <p:nvPr/>
        </p:nvSpPr>
        <p:spPr bwMode="auto">
          <a:xfrm>
            <a:off x="286766" y="1772816"/>
            <a:ext cx="1692945" cy="792089"/>
          </a:xfrm>
          <a:prstGeom prst="rect">
            <a:avLst/>
          </a:prstGeom>
          <a:solidFill>
            <a:schemeClr val="bg2">
              <a:lumMod val="90000"/>
            </a:schemeClr>
          </a:solidFill>
          <a:ln w="9525">
            <a:solidFill>
              <a:schemeClr val="tx1"/>
            </a:solidFill>
            <a:miter lim="800000"/>
            <a:headEnd/>
            <a:tailEnd/>
          </a:ln>
        </p:spPr>
        <p:txBody>
          <a:bodyPr wrap="none" anchor="ctr"/>
          <a:lstStyle/>
          <a:p>
            <a:pPr algn="ctr"/>
            <a:r>
              <a:rPr lang="it-IT" sz="2200" dirty="0" smtClean="0">
                <a:latin typeface="Calibri" pitchFamily="34" charset="0"/>
              </a:rPr>
              <a:t>Codice</a:t>
            </a:r>
          </a:p>
          <a:p>
            <a:pPr algn="ctr"/>
            <a:r>
              <a:rPr lang="it-IT" sz="2200" dirty="0" smtClean="0">
                <a:latin typeface="Calibri" pitchFamily="34" charset="0"/>
              </a:rPr>
              <a:t>Civile</a:t>
            </a:r>
            <a:endParaRPr lang="it-IT" sz="2200" dirty="0">
              <a:latin typeface="Calibri" pitchFamily="34" charset="0"/>
            </a:endParaRPr>
          </a:p>
        </p:txBody>
      </p:sp>
      <p:sp>
        <p:nvSpPr>
          <p:cNvPr id="9"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DERIVATI AL FAIR VALUE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
        <p:nvSpPr>
          <p:cNvPr id="10" name="Rectangle 6"/>
          <p:cNvSpPr>
            <a:spLocks noChangeArrowheads="1"/>
          </p:cNvSpPr>
          <p:nvPr/>
        </p:nvSpPr>
        <p:spPr bwMode="auto">
          <a:xfrm>
            <a:off x="0" y="764704"/>
            <a:ext cx="9144000" cy="936104"/>
          </a:xfrm>
          <a:prstGeom prst="rect">
            <a:avLst/>
          </a:prstGeom>
          <a:noFill/>
          <a:ln w="9525">
            <a:noFill/>
            <a:miter lim="800000"/>
            <a:headEnd/>
            <a:tailEnd/>
          </a:ln>
        </p:spPr>
        <p:txBody>
          <a:bodyPr anchor="ctr"/>
          <a:lstStyle/>
          <a:p>
            <a:pPr algn="ctr"/>
            <a:r>
              <a:rPr lang="it-IT" sz="3400" b="1" dirty="0" smtClean="0">
                <a:latin typeface="Calibri" pitchFamily="34" charset="0"/>
              </a:rPr>
              <a:t>Nozione di copertura</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323528" y="1844824"/>
            <a:ext cx="8424936" cy="3617912"/>
          </a:xfrm>
        </p:spPr>
        <p:txBody>
          <a:bodyPr>
            <a:noAutofit/>
          </a:bodyPr>
          <a:lstStyle/>
          <a:p>
            <a:pPr algn="just">
              <a:lnSpc>
                <a:spcPct val="92000"/>
              </a:lnSpc>
            </a:pPr>
            <a:r>
              <a:rPr lang="it-IT" sz="2000" dirty="0" smtClean="0">
                <a:solidFill>
                  <a:srgbClr val="0C2678"/>
                </a:solidFill>
                <a:latin typeface="Calibri" pitchFamily="34" charset="0"/>
              </a:rPr>
              <a:t>L’OIC Derivati prevede la classificazione del fair </a:t>
            </a:r>
            <a:r>
              <a:rPr lang="it-IT" sz="2000" dirty="0" err="1" smtClean="0">
                <a:solidFill>
                  <a:srgbClr val="0C2678"/>
                </a:solidFill>
                <a:latin typeface="Calibri" pitchFamily="34" charset="0"/>
              </a:rPr>
              <a:t>value</a:t>
            </a:r>
            <a:r>
              <a:rPr lang="it-IT" sz="2000" dirty="0" smtClean="0">
                <a:solidFill>
                  <a:srgbClr val="0C2678"/>
                </a:solidFill>
                <a:latin typeface="Calibri" pitchFamily="34" charset="0"/>
              </a:rPr>
              <a:t> positivo alla voce </a:t>
            </a:r>
            <a:r>
              <a:rPr lang="it-IT" sz="2000" dirty="0" err="1" smtClean="0">
                <a:solidFill>
                  <a:srgbClr val="0C2678"/>
                </a:solidFill>
                <a:latin typeface="Calibri" pitchFamily="34" charset="0"/>
              </a:rPr>
              <a:t>C.III</a:t>
            </a:r>
            <a:r>
              <a:rPr lang="it-IT" sz="2000" dirty="0" smtClean="0">
                <a:solidFill>
                  <a:srgbClr val="0C2678"/>
                </a:solidFill>
                <a:latin typeface="Calibri" pitchFamily="34" charset="0"/>
              </a:rPr>
              <a:t>.5 dell’attivo circolante, salvo il caso in cui l’elemento coperto sia rappresentato dal fair </a:t>
            </a:r>
            <a:r>
              <a:rPr lang="it-IT" sz="2000" dirty="0" err="1" smtClean="0">
                <a:solidFill>
                  <a:srgbClr val="0C2678"/>
                </a:solidFill>
                <a:latin typeface="Calibri" pitchFamily="34" charset="0"/>
              </a:rPr>
              <a:t>value</a:t>
            </a:r>
            <a:r>
              <a:rPr lang="it-IT" sz="2000" dirty="0" smtClean="0">
                <a:solidFill>
                  <a:srgbClr val="0C2678"/>
                </a:solidFill>
                <a:latin typeface="Calibri" pitchFamily="34" charset="0"/>
              </a:rPr>
              <a:t> di un’attività iscritta nell’attivo immobilizzato, nel qual caso si utilizzerà la voce </a:t>
            </a:r>
            <a:r>
              <a:rPr lang="it-IT" sz="2000" dirty="0" err="1" smtClean="0">
                <a:solidFill>
                  <a:srgbClr val="0C2678"/>
                </a:solidFill>
                <a:latin typeface="Calibri" pitchFamily="34" charset="0"/>
              </a:rPr>
              <a:t>B.III</a:t>
            </a:r>
            <a:r>
              <a:rPr lang="it-IT" sz="2000" dirty="0" smtClean="0">
                <a:solidFill>
                  <a:srgbClr val="0C2678"/>
                </a:solidFill>
                <a:latin typeface="Calibri" pitchFamily="34" charset="0"/>
              </a:rPr>
              <a:t>.4.</a:t>
            </a:r>
          </a:p>
          <a:p>
            <a:pPr algn="just">
              <a:lnSpc>
                <a:spcPct val="92000"/>
              </a:lnSpc>
            </a:pPr>
            <a:endParaRPr lang="it-IT" sz="2000" dirty="0" smtClean="0">
              <a:solidFill>
                <a:srgbClr val="0C2678"/>
              </a:solidFill>
              <a:latin typeface="Calibri" pitchFamily="34" charset="0"/>
            </a:endParaRPr>
          </a:p>
          <a:p>
            <a:pPr algn="just">
              <a:lnSpc>
                <a:spcPct val="92000"/>
              </a:lnSpc>
            </a:pPr>
            <a:r>
              <a:rPr lang="it-IT" sz="2000" dirty="0" smtClean="0">
                <a:solidFill>
                  <a:srgbClr val="0C2678"/>
                </a:solidFill>
                <a:latin typeface="Calibri" pitchFamily="34" charset="0"/>
              </a:rPr>
              <a:t>Per i derivati non di copertura di </a:t>
            </a:r>
            <a:r>
              <a:rPr lang="it-IT" sz="2000" dirty="0" err="1" smtClean="0">
                <a:solidFill>
                  <a:srgbClr val="0C2678"/>
                </a:solidFill>
                <a:latin typeface="Calibri" pitchFamily="34" charset="0"/>
              </a:rPr>
              <a:t>cash</a:t>
            </a:r>
            <a:r>
              <a:rPr lang="it-IT" sz="2000" dirty="0" smtClean="0">
                <a:solidFill>
                  <a:srgbClr val="0C2678"/>
                </a:solidFill>
                <a:latin typeface="Calibri" pitchFamily="34" charset="0"/>
              </a:rPr>
              <a:t> flow (e per la parte non efficace dei derivati di copertura di </a:t>
            </a:r>
            <a:r>
              <a:rPr lang="it-IT" sz="2000" dirty="0" err="1" smtClean="0">
                <a:solidFill>
                  <a:srgbClr val="0C2678"/>
                </a:solidFill>
                <a:latin typeface="Calibri" pitchFamily="34" charset="0"/>
              </a:rPr>
              <a:t>cash</a:t>
            </a:r>
            <a:r>
              <a:rPr lang="it-IT" sz="2000" dirty="0" smtClean="0">
                <a:solidFill>
                  <a:srgbClr val="0C2678"/>
                </a:solidFill>
                <a:latin typeface="Calibri" pitchFamily="34" charset="0"/>
              </a:rPr>
              <a:t> flow ) le contropartite a conto economico sono le nuove voci:</a:t>
            </a:r>
          </a:p>
          <a:p>
            <a:pPr>
              <a:buNone/>
            </a:pPr>
            <a:r>
              <a:rPr lang="it-IT" sz="2000" dirty="0" smtClean="0">
                <a:latin typeface="Calibri" pitchFamily="34" charset="0"/>
              </a:rPr>
              <a:t>	D) 18 d) </a:t>
            </a:r>
            <a:r>
              <a:rPr lang="it-IT" sz="2000" i="1" dirty="0" smtClean="0">
                <a:latin typeface="Calibri" pitchFamily="34" charset="0"/>
              </a:rPr>
              <a:t>rivalutazione di strumenti finanziari derivati;</a:t>
            </a:r>
          </a:p>
          <a:p>
            <a:pPr>
              <a:buNone/>
            </a:pPr>
            <a:r>
              <a:rPr lang="it-IT" sz="2000" dirty="0" smtClean="0">
                <a:latin typeface="Calibri" pitchFamily="34" charset="0"/>
              </a:rPr>
              <a:t>	D) 19 d) </a:t>
            </a:r>
            <a:r>
              <a:rPr lang="it-IT" sz="2000" i="1" dirty="0" smtClean="0">
                <a:latin typeface="Calibri" pitchFamily="34" charset="0"/>
              </a:rPr>
              <a:t>svalutazione di strumenti finanziari derivati.</a:t>
            </a:r>
            <a:endParaRPr lang="it-IT" sz="2000" dirty="0" smtClean="0">
              <a:solidFill>
                <a:srgbClr val="0C2678"/>
              </a:solidFill>
              <a:latin typeface="Calibri" pitchFamily="34" charset="0"/>
            </a:endParaRPr>
          </a:p>
          <a:p>
            <a:pPr algn="just">
              <a:lnSpc>
                <a:spcPct val="92000"/>
              </a:lnSpc>
            </a:pPr>
            <a:endParaRPr lang="it-IT" sz="2000" dirty="0" smtClean="0">
              <a:solidFill>
                <a:srgbClr val="0C2678"/>
              </a:solidFill>
              <a:latin typeface="Calibri" pitchFamily="34" charset="0"/>
            </a:endParaRPr>
          </a:p>
          <a:p>
            <a:pPr algn="just">
              <a:lnSpc>
                <a:spcPct val="92000"/>
              </a:lnSpc>
            </a:pPr>
            <a:r>
              <a:rPr lang="it-IT" sz="2000" dirty="0" smtClean="0">
                <a:solidFill>
                  <a:srgbClr val="0C2678"/>
                </a:solidFill>
                <a:latin typeface="Calibri" pitchFamily="34" charset="0"/>
              </a:rPr>
              <a:t>Nelle operazioni di fair </a:t>
            </a:r>
            <a:r>
              <a:rPr lang="it-IT" sz="2000" dirty="0" err="1" smtClean="0">
                <a:solidFill>
                  <a:srgbClr val="0C2678"/>
                </a:solidFill>
                <a:latin typeface="Calibri" pitchFamily="34" charset="0"/>
              </a:rPr>
              <a:t>value</a:t>
            </a:r>
            <a:r>
              <a:rPr lang="it-IT" sz="2000" dirty="0" smtClean="0">
                <a:solidFill>
                  <a:srgbClr val="0C2678"/>
                </a:solidFill>
                <a:latin typeface="Calibri" pitchFamily="34" charset="0"/>
              </a:rPr>
              <a:t> </a:t>
            </a:r>
            <a:r>
              <a:rPr lang="it-IT" sz="2000" dirty="0" err="1" smtClean="0">
                <a:solidFill>
                  <a:srgbClr val="0C2678"/>
                </a:solidFill>
                <a:latin typeface="Calibri" pitchFamily="34" charset="0"/>
              </a:rPr>
              <a:t>edge</a:t>
            </a:r>
            <a:r>
              <a:rPr lang="it-IT" sz="2000" dirty="0" smtClean="0">
                <a:solidFill>
                  <a:srgbClr val="0C2678"/>
                </a:solidFill>
                <a:latin typeface="Calibri" pitchFamily="34" charset="0"/>
              </a:rPr>
              <a:t> anche la valutazione dello strumento coperto deve tenere conto delle variazioni di fair </a:t>
            </a:r>
            <a:r>
              <a:rPr lang="it-IT" sz="2000" dirty="0" err="1" smtClean="0">
                <a:solidFill>
                  <a:srgbClr val="0C2678"/>
                </a:solidFill>
                <a:latin typeface="Calibri" pitchFamily="34" charset="0"/>
              </a:rPr>
              <a:t>value</a:t>
            </a:r>
            <a:r>
              <a:rPr lang="it-IT" sz="2000" dirty="0" smtClean="0">
                <a:solidFill>
                  <a:srgbClr val="0C2678"/>
                </a:solidFill>
                <a:latin typeface="Calibri" pitchFamily="34" charset="0"/>
              </a:rPr>
              <a:t> del derivato (valutazione “simmetrica”).</a:t>
            </a:r>
            <a:endParaRPr lang="it-IT" sz="2000" dirty="0" smtClean="0">
              <a:latin typeface="Calibri" pitchFamily="34" charset="0"/>
            </a:endParaRPr>
          </a:p>
        </p:txBody>
      </p:sp>
      <p:sp>
        <p:nvSpPr>
          <p:cNvPr id="6"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DERIVATI AL FAIR VALUE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
        <p:nvSpPr>
          <p:cNvPr id="7" name="Rectangle 6"/>
          <p:cNvSpPr>
            <a:spLocks noChangeArrowheads="1"/>
          </p:cNvSpPr>
          <p:nvPr/>
        </p:nvSpPr>
        <p:spPr bwMode="auto">
          <a:xfrm>
            <a:off x="0" y="764704"/>
            <a:ext cx="9144000" cy="936104"/>
          </a:xfrm>
          <a:prstGeom prst="rect">
            <a:avLst/>
          </a:prstGeom>
          <a:noFill/>
          <a:ln w="9525">
            <a:noFill/>
            <a:miter lim="800000"/>
            <a:headEnd/>
            <a:tailEnd/>
          </a:ln>
        </p:spPr>
        <p:txBody>
          <a:bodyPr anchor="ctr"/>
          <a:lstStyle/>
          <a:p>
            <a:pPr algn="ctr"/>
            <a:r>
              <a:rPr lang="it-IT" sz="3400" b="1" dirty="0" smtClean="0">
                <a:latin typeface="Calibri" pitchFamily="34" charset="0"/>
              </a:rPr>
              <a:t>Iscrizione in bilancio</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323528" y="2132856"/>
            <a:ext cx="8424936" cy="3617912"/>
          </a:xfrm>
        </p:spPr>
        <p:txBody>
          <a:bodyPr>
            <a:noAutofit/>
          </a:bodyPr>
          <a:lstStyle/>
          <a:p>
            <a:pPr algn="just">
              <a:lnSpc>
                <a:spcPct val="92000"/>
              </a:lnSpc>
            </a:pPr>
            <a:r>
              <a:rPr lang="it-IT" sz="2400" dirty="0" smtClean="0">
                <a:latin typeface="Calibri" pitchFamily="34" charset="0"/>
              </a:rPr>
              <a:t>Non essendo prevista una disciplina transitoria le nuove regole di contabilizzazione si applicano anche ai derivati stipulati prima del 1.1.2016.</a:t>
            </a:r>
          </a:p>
          <a:p>
            <a:pPr algn="just">
              <a:lnSpc>
                <a:spcPct val="92000"/>
              </a:lnSpc>
            </a:pPr>
            <a:endParaRPr lang="it-IT" sz="2400" dirty="0" smtClean="0">
              <a:latin typeface="Calibri" pitchFamily="34" charset="0"/>
            </a:endParaRPr>
          </a:p>
          <a:p>
            <a:pPr algn="just">
              <a:lnSpc>
                <a:spcPct val="92000"/>
              </a:lnSpc>
            </a:pPr>
            <a:r>
              <a:rPr lang="it-IT" sz="2400" dirty="0" smtClean="0">
                <a:latin typeface="Calibri" pitchFamily="34" charset="0"/>
              </a:rPr>
              <a:t>La valutazione al fair </a:t>
            </a:r>
            <a:r>
              <a:rPr lang="it-IT" sz="2400" dirty="0" err="1" smtClean="0">
                <a:latin typeface="Calibri" pitchFamily="34" charset="0"/>
              </a:rPr>
              <a:t>value</a:t>
            </a:r>
            <a:r>
              <a:rPr lang="it-IT" sz="2400" dirty="0" smtClean="0">
                <a:latin typeface="Calibri" pitchFamily="34" charset="0"/>
              </a:rPr>
              <a:t> si applica anche alle imprese che redigono il bilancio in forma abbreviata  (piccole imprese).</a:t>
            </a:r>
          </a:p>
          <a:p>
            <a:pPr algn="just">
              <a:lnSpc>
                <a:spcPct val="92000"/>
              </a:lnSpc>
            </a:pPr>
            <a:endParaRPr lang="it-IT" sz="2400" dirty="0" smtClean="0">
              <a:latin typeface="Calibri" pitchFamily="34" charset="0"/>
            </a:endParaRPr>
          </a:p>
          <a:p>
            <a:pPr algn="just">
              <a:lnSpc>
                <a:spcPct val="92000"/>
              </a:lnSpc>
            </a:pPr>
            <a:r>
              <a:rPr lang="it-IT" sz="2400" dirty="0" smtClean="0">
                <a:latin typeface="Calibri" pitchFamily="34" charset="0"/>
              </a:rPr>
              <a:t>Le micro imprese potranno invece non applicare il fair </a:t>
            </a:r>
            <a:r>
              <a:rPr lang="it-IT" sz="2400" dirty="0" err="1" smtClean="0">
                <a:latin typeface="Calibri" pitchFamily="34" charset="0"/>
              </a:rPr>
              <a:t>value</a:t>
            </a:r>
            <a:r>
              <a:rPr lang="it-IT" sz="2400" dirty="0" smtClean="0">
                <a:latin typeface="Calibri" pitchFamily="34" charset="0"/>
              </a:rPr>
              <a:t> per la valutazione degli strumenti finanziari derivati.</a:t>
            </a:r>
          </a:p>
          <a:p>
            <a:pPr algn="just">
              <a:lnSpc>
                <a:spcPct val="92000"/>
              </a:lnSpc>
            </a:pPr>
            <a:endParaRPr lang="it-IT" sz="2400" dirty="0" smtClean="0">
              <a:latin typeface="Calibri" pitchFamily="34" charset="0"/>
            </a:endParaRPr>
          </a:p>
          <a:p>
            <a:pPr algn="just">
              <a:lnSpc>
                <a:spcPct val="92000"/>
              </a:lnSpc>
            </a:pPr>
            <a:endParaRPr lang="it-IT" sz="2300" dirty="0" smtClean="0">
              <a:latin typeface="Calibri" pitchFamily="34" charset="0"/>
            </a:endParaRP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DERIVATI AL FAIR VALUE</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
        <p:nvSpPr>
          <p:cNvPr id="8" name="Rectangle 6"/>
          <p:cNvSpPr>
            <a:spLocks noChangeArrowheads="1"/>
          </p:cNvSpPr>
          <p:nvPr/>
        </p:nvSpPr>
        <p:spPr bwMode="auto">
          <a:xfrm>
            <a:off x="0" y="908720"/>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Entrata in vigore</a:t>
            </a:r>
            <a:endParaRPr lang="it-IT" sz="3400" b="1"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1484784"/>
            <a:ext cx="8033936" cy="4752528"/>
          </a:xfrm>
        </p:spPr>
        <p:txBody>
          <a:bodyPr lIns="84664" tIns="42332" rIns="84664" bIns="42332">
            <a:normAutofit fontScale="85000" lnSpcReduction="10000"/>
          </a:bodyPr>
          <a:lstStyle/>
          <a:p>
            <a:pPr marL="317491" indent="-317491" algn="just">
              <a:buFont typeface="Wingdings" panose="05000000000000000000" pitchFamily="2" charset="2"/>
              <a:buChar char="q"/>
            </a:pPr>
            <a:r>
              <a:rPr lang="it-IT" dirty="0" smtClean="0">
                <a:latin typeface="Calibri" pitchFamily="34" charset="0"/>
              </a:rPr>
              <a:t>I crediti e i debiti sono rilevati in bilancio secondo il criterio del costo ammortizzato, tenendo conto del fattore temporale e, per quanto riguarda i crediti, del valore di presumibile realizzo  [ nuovo art. 2426, c. 1, n. 8) -Criteri di valutazione].</a:t>
            </a:r>
          </a:p>
          <a:p>
            <a:pPr marL="317491" indent="-317491" algn="just">
              <a:buFont typeface="Wingdings" panose="05000000000000000000" pitchFamily="2" charset="2"/>
              <a:buChar char="q"/>
            </a:pPr>
            <a:endParaRPr lang="it-IT" dirty="0" smtClean="0">
              <a:latin typeface="Calibri" pitchFamily="34" charset="0"/>
            </a:endParaRPr>
          </a:p>
          <a:p>
            <a:pPr marL="317491" indent="-317491" algn="just">
              <a:buFont typeface="Wingdings" panose="05000000000000000000" pitchFamily="2" charset="2"/>
              <a:buChar char="q"/>
            </a:pPr>
            <a:r>
              <a:rPr lang="it-IT" dirty="0" smtClean="0">
                <a:latin typeface="Calibri" pitchFamily="34" charset="0"/>
              </a:rPr>
              <a:t>Il costo ammortizzato di un'attività o passività finanziaria è il valore [OIC 15, par. 14 e OIC 19, par. 16]:</a:t>
            </a:r>
          </a:p>
          <a:p>
            <a:pPr marL="573523" lvl="1" indent="-317491" algn="just">
              <a:buFont typeface="Wingdings" pitchFamily="2" charset="2"/>
              <a:buChar char="Ø"/>
            </a:pPr>
            <a:r>
              <a:rPr lang="it-IT" dirty="0" smtClean="0">
                <a:latin typeface="Calibri" pitchFamily="34" charset="0"/>
              </a:rPr>
              <a:t>a cui l’attività o la passività finanziaria è stata valutata al momento della rilevazione iniziale al netto dei rimborsi di capitale,</a:t>
            </a:r>
          </a:p>
          <a:p>
            <a:pPr marL="573523" lvl="1" indent="-317491" algn="just">
              <a:buFont typeface="Wingdings" pitchFamily="2" charset="2"/>
              <a:buChar char="Ø"/>
            </a:pPr>
            <a:r>
              <a:rPr lang="it-IT" dirty="0" smtClean="0">
                <a:latin typeface="Calibri" pitchFamily="34" charset="0"/>
              </a:rPr>
              <a:t>aumentato o diminuito dall'ammortamento cumulato utilizzando il criterio dell’interesse effettivo su qualsiasi differenza tra il valore iniziale e quello a scadenza e</a:t>
            </a:r>
          </a:p>
          <a:p>
            <a:pPr marL="573523" lvl="1" indent="-317491" algn="just">
              <a:buFont typeface="Wingdings" pitchFamily="2" charset="2"/>
              <a:buChar char="Ø"/>
            </a:pPr>
            <a:r>
              <a:rPr lang="it-IT" dirty="0" smtClean="0">
                <a:latin typeface="Calibri" pitchFamily="34" charset="0"/>
              </a:rPr>
              <a:t>dedotta qualsiasi riduzione (operata direttamente o attraverso l'uso di un accantonamento) a seguito di una riduzione di valore o di irrecuperabilità. </a:t>
            </a: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COSTO AMMORTIZZATO</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
        <p:nvSpPr>
          <p:cNvPr id="4" name="Rectangle 6"/>
          <p:cNvSpPr>
            <a:spLocks noChangeArrowheads="1"/>
          </p:cNvSpPr>
          <p:nvPr/>
        </p:nvSpPr>
        <p:spPr bwMode="auto">
          <a:xfrm>
            <a:off x="0" y="548680"/>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Sintesi del principio</a:t>
            </a:r>
          </a:p>
        </p:txBody>
      </p:sp>
    </p:spTree>
    <p:extLst>
      <p:ext uri="{BB962C8B-B14F-4D97-AF65-F5344CB8AC3E}">
        <p14:creationId xmlns:p14="http://schemas.microsoft.com/office/powerpoint/2010/main" val="179634559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1628800"/>
            <a:ext cx="8033936" cy="4514739"/>
          </a:xfrm>
        </p:spPr>
        <p:txBody>
          <a:bodyPr lIns="84664" tIns="42332" rIns="84664" bIns="42332">
            <a:normAutofit fontScale="92500" lnSpcReduction="10000"/>
          </a:bodyPr>
          <a:lstStyle/>
          <a:p>
            <a:pPr marL="317491" lvl="1" indent="-317491" algn="just">
              <a:spcBef>
                <a:spcPts val="400"/>
              </a:spcBef>
              <a:buSzPct val="68000"/>
              <a:buFont typeface="Wingdings" panose="05000000000000000000" pitchFamily="2" charset="2"/>
              <a:buChar char="q"/>
            </a:pPr>
            <a:r>
              <a:rPr lang="it-IT" sz="2700" dirty="0" smtClean="0">
                <a:latin typeface="Calibri" pitchFamily="34" charset="0"/>
              </a:rPr>
              <a:t>Il tasso di interesse effettivo è il tasso che attualizza esattamente i pagamenti o gli incassi futuri stimati lungo la vita attesa dello strumento finanziario o, ove opportuno, un periodo più breve al valore contabile netto dell’attività o passività finanziaria. [OIC 15, par. 16].</a:t>
            </a:r>
          </a:p>
          <a:p>
            <a:pPr marL="317491" lvl="1" indent="-317491" algn="just">
              <a:spcBef>
                <a:spcPts val="400"/>
              </a:spcBef>
              <a:buSzPct val="68000"/>
              <a:buFont typeface="Wingdings" panose="05000000000000000000" pitchFamily="2" charset="2"/>
              <a:buChar char="q"/>
            </a:pPr>
            <a:r>
              <a:rPr lang="it-IT" sz="2700" dirty="0" smtClean="0">
                <a:latin typeface="Calibri" pitchFamily="34" charset="0"/>
              </a:rPr>
              <a:t>I costi di transazione sono costi marginali direttamente attribuibili all’acquisizione, all’emissione o alla dismissione di un’attività o di una passività finanziaria.</a:t>
            </a:r>
          </a:p>
          <a:p>
            <a:pPr marL="317491" lvl="1" indent="-317491" algn="just">
              <a:spcBef>
                <a:spcPts val="400"/>
              </a:spcBef>
              <a:buSzPct val="68000"/>
              <a:buFont typeface="Wingdings" panose="05000000000000000000" pitchFamily="2" charset="2"/>
              <a:buChar char="q"/>
            </a:pPr>
            <a:r>
              <a:rPr lang="it-IT" sz="2700" dirty="0" smtClean="0">
                <a:latin typeface="Calibri" pitchFamily="34" charset="0"/>
              </a:rPr>
              <a:t>Un costo marginale è un costo che non sarebbe stato sostenuto se l’entità non avesse acquisito, emesso o dismesso lo strumento finanziario. [OIC 15 par. 17 e OIC 19 par. 19].</a:t>
            </a: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COSTO AMMORTIZZATO</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
        <p:nvSpPr>
          <p:cNvPr id="4" name="Rectangle 6"/>
          <p:cNvSpPr>
            <a:spLocks noChangeArrowheads="1"/>
          </p:cNvSpPr>
          <p:nvPr/>
        </p:nvSpPr>
        <p:spPr bwMode="auto">
          <a:xfrm>
            <a:off x="0" y="692696"/>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Sintesi del principio (segue)</a:t>
            </a:r>
          </a:p>
        </p:txBody>
      </p:sp>
    </p:spTree>
    <p:extLst>
      <p:ext uri="{BB962C8B-B14F-4D97-AF65-F5344CB8AC3E}">
        <p14:creationId xmlns:p14="http://schemas.microsoft.com/office/powerpoint/2010/main" val="179634559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1628800"/>
            <a:ext cx="8033936" cy="4514739"/>
          </a:xfrm>
        </p:spPr>
        <p:txBody>
          <a:bodyPr lIns="84664" tIns="42332" rIns="84664" bIns="42332">
            <a:normAutofit/>
          </a:bodyPr>
          <a:lstStyle/>
          <a:p>
            <a:pPr marL="317491" lvl="1" indent="-317491" algn="just">
              <a:spcBef>
                <a:spcPts val="400"/>
              </a:spcBef>
              <a:buSzPct val="68000"/>
              <a:buFont typeface="Wingdings" panose="05000000000000000000" pitchFamily="2" charset="2"/>
              <a:buChar char="q"/>
            </a:pPr>
            <a:r>
              <a:rPr lang="it-IT" sz="2700" dirty="0" smtClean="0">
                <a:latin typeface="Calibri" pitchFamily="34" charset="0"/>
              </a:rPr>
              <a:t>Il criterio del costo ammortizzato può non essere applicato se gli effetti sono irrilevanti (art. 2423, co. 4, c.c.) ai fini della rappresentazione veritiera e corretta del bilancio.</a:t>
            </a:r>
          </a:p>
          <a:p>
            <a:pPr marL="317491" lvl="1" indent="-317491" algn="just">
              <a:spcBef>
                <a:spcPts val="400"/>
              </a:spcBef>
              <a:buSzPct val="68000"/>
              <a:buFont typeface="Wingdings" panose="05000000000000000000" pitchFamily="2" charset="2"/>
              <a:buChar char="q"/>
            </a:pPr>
            <a:r>
              <a:rPr lang="it-IT" sz="2700" dirty="0" smtClean="0">
                <a:latin typeface="Calibri" pitchFamily="34" charset="0"/>
              </a:rPr>
              <a:t>Si può presumere che gli effetti siano irrilevanti se i crediti sono a breve termine (ossia con scadenza inferiore ai 12 mesi) o se i costi di transazione, le commissioni e ogni altra differenza tra valore iniziale e valore a scadenza sono di scarso rilievo.</a:t>
            </a: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COSTO AMMORTIZZATO</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
        <p:nvSpPr>
          <p:cNvPr id="4" name="Rectangle 6"/>
          <p:cNvSpPr>
            <a:spLocks noChangeArrowheads="1"/>
          </p:cNvSpPr>
          <p:nvPr/>
        </p:nvSpPr>
        <p:spPr bwMode="auto">
          <a:xfrm>
            <a:off x="0" y="836712"/>
            <a:ext cx="9144000" cy="936104"/>
          </a:xfrm>
          <a:prstGeom prst="rect">
            <a:avLst/>
          </a:prstGeom>
          <a:noFill/>
          <a:ln w="9525">
            <a:noFill/>
            <a:miter lim="800000"/>
            <a:headEnd/>
            <a:tailEnd/>
          </a:ln>
        </p:spPr>
        <p:txBody>
          <a:bodyPr anchor="ctr"/>
          <a:lstStyle/>
          <a:p>
            <a:pPr algn="ctr"/>
            <a:r>
              <a:rPr lang="it-IT" sz="3400" b="1" dirty="0" smtClean="0">
                <a:latin typeface="Calibri" pitchFamily="34" charset="0"/>
              </a:rPr>
              <a:t>Esenzioni</a:t>
            </a:r>
          </a:p>
        </p:txBody>
      </p:sp>
    </p:spTree>
    <p:extLst>
      <p:ext uri="{BB962C8B-B14F-4D97-AF65-F5344CB8AC3E}">
        <p14:creationId xmlns:p14="http://schemas.microsoft.com/office/powerpoint/2010/main" val="179634559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1844824"/>
            <a:ext cx="8033936" cy="4514739"/>
          </a:xfrm>
        </p:spPr>
        <p:txBody>
          <a:bodyPr lIns="84664" tIns="42332" rIns="84664" bIns="42332">
            <a:normAutofit lnSpcReduction="10000"/>
          </a:bodyPr>
          <a:lstStyle/>
          <a:p>
            <a:pPr marL="317491" indent="-317491" algn="just">
              <a:buFont typeface="Wingdings" panose="05000000000000000000" pitchFamily="2" charset="2"/>
              <a:buChar char="q"/>
            </a:pPr>
            <a:r>
              <a:rPr lang="it-IT" dirty="0" smtClean="0">
                <a:latin typeface="Calibri" pitchFamily="34" charset="0"/>
              </a:rPr>
              <a:t>Il costo ammortizzato avrà impatto, per le imprese industriali e commerciali, principalmente ai fini della contabilizzazione degli oneri accessori sui finanziamenti bancari di </a:t>
            </a:r>
            <a:r>
              <a:rPr lang="it-IT" dirty="0" err="1" smtClean="0">
                <a:latin typeface="Calibri" pitchFamily="34" charset="0"/>
              </a:rPr>
              <a:t>medio-lungo</a:t>
            </a:r>
            <a:r>
              <a:rPr lang="it-IT" dirty="0" smtClean="0">
                <a:latin typeface="Calibri" pitchFamily="34" charset="0"/>
              </a:rPr>
              <a:t> termine (spese di istruttoria, commissioni, imposta sostitutiva, spese di perizia, spese di consulenza, ecc.).</a:t>
            </a:r>
          </a:p>
          <a:p>
            <a:pPr marL="317491" indent="-317491" algn="just">
              <a:buFont typeface="Wingdings" panose="05000000000000000000" pitchFamily="2" charset="2"/>
              <a:buChar char="q"/>
            </a:pPr>
            <a:endParaRPr lang="it-IT" dirty="0" smtClean="0">
              <a:latin typeface="Calibri" pitchFamily="34" charset="0"/>
            </a:endParaRPr>
          </a:p>
          <a:p>
            <a:pPr marL="317491" indent="-317491" algn="just">
              <a:buFont typeface="Wingdings" panose="05000000000000000000" pitchFamily="2" charset="2"/>
              <a:buChar char="q"/>
            </a:pPr>
            <a:r>
              <a:rPr lang="it-IT" dirty="0" smtClean="0">
                <a:latin typeface="Calibri" pitchFamily="34" charset="0"/>
              </a:rPr>
              <a:t>Prima delle modifiche al Codice Civile da parte del D.Lgs. n. 139/2015 dette spese accessorie venivano capitalizzate tra gli oneri pluriennali e ammortizzate in quote costanti lungo la durata del finanziamento.</a:t>
            </a:r>
          </a:p>
          <a:p>
            <a:pPr marL="317491" indent="-317491" algn="just">
              <a:buFont typeface="Wingdings" panose="05000000000000000000" pitchFamily="2" charset="2"/>
              <a:buChar char="q"/>
            </a:pPr>
            <a:endParaRPr lang="it-IT" dirty="0" smtClean="0">
              <a:latin typeface="Calibri" pitchFamily="34" charset="0"/>
            </a:endParaRP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COSTO AMMORTIZZATO</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
        <p:nvSpPr>
          <p:cNvPr id="4" name="Rectangle 6"/>
          <p:cNvSpPr>
            <a:spLocks noChangeArrowheads="1"/>
          </p:cNvSpPr>
          <p:nvPr/>
        </p:nvSpPr>
        <p:spPr bwMode="auto">
          <a:xfrm>
            <a:off x="0" y="908720"/>
            <a:ext cx="9144000" cy="936104"/>
          </a:xfrm>
          <a:prstGeom prst="rect">
            <a:avLst/>
          </a:prstGeom>
          <a:noFill/>
          <a:ln w="9525">
            <a:noFill/>
            <a:miter lim="800000"/>
            <a:headEnd/>
            <a:tailEnd/>
          </a:ln>
        </p:spPr>
        <p:txBody>
          <a:bodyPr anchor="ctr"/>
          <a:lstStyle/>
          <a:p>
            <a:pPr algn="ctr"/>
            <a:r>
              <a:rPr lang="it-IT" sz="3400" b="1" dirty="0" smtClean="0">
                <a:latin typeface="Calibri" pitchFamily="34" charset="0"/>
              </a:rPr>
              <a:t>Applicazione del costo ammortizzato ai finanziamenti bancari</a:t>
            </a:r>
          </a:p>
        </p:txBody>
      </p:sp>
    </p:spTree>
    <p:extLst>
      <p:ext uri="{BB962C8B-B14F-4D97-AF65-F5344CB8AC3E}">
        <p14:creationId xmlns:p14="http://schemas.microsoft.com/office/powerpoint/2010/main" val="179634559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27584" y="1916832"/>
            <a:ext cx="8064896" cy="4514739"/>
          </a:xfrm>
        </p:spPr>
        <p:txBody>
          <a:bodyPr lIns="84664" tIns="42332" rIns="84664" bIns="42332">
            <a:noAutofit/>
          </a:bodyPr>
          <a:lstStyle/>
          <a:p>
            <a:pPr marL="317491" indent="-317491" algn="just">
              <a:buFont typeface="Wingdings" panose="05000000000000000000" pitchFamily="2" charset="2"/>
              <a:buChar char="q"/>
            </a:pPr>
            <a:r>
              <a:rPr lang="it-IT" sz="2200" dirty="0" smtClean="0">
                <a:latin typeface="Calibri" pitchFamily="34" charset="0"/>
              </a:rPr>
              <a:t>Con il costo ammortizzato, il debito relativo al finanziamento bancario a </a:t>
            </a:r>
            <a:r>
              <a:rPr lang="it-IT" sz="2200" dirty="0" err="1" smtClean="0">
                <a:latin typeface="Calibri" pitchFamily="34" charset="0"/>
              </a:rPr>
              <a:t>medio-lungo</a:t>
            </a:r>
            <a:r>
              <a:rPr lang="it-IT" sz="2200" dirty="0" smtClean="0">
                <a:latin typeface="Calibri" pitchFamily="34" charset="0"/>
              </a:rPr>
              <a:t> termine andrà iscritto al netto degli oneri accessori sostenuti per ottenere il prestito e la differenza tra valore nominale del debito e valore di bilancio (rappresentata appunto dagli oneri accessori) verrà ripartita lungo la durata del finanziamento, con il metodo del tasso effettivo,  sotto forma di (maggiori) oneri finanziari rispetto agli interessi calcolati al tasso nominale.</a:t>
            </a:r>
          </a:p>
          <a:p>
            <a:pPr marL="317491" indent="-317491" algn="just">
              <a:buFont typeface="Wingdings" panose="05000000000000000000" pitchFamily="2" charset="2"/>
              <a:buChar char="q"/>
            </a:pPr>
            <a:endParaRPr lang="it-IT" sz="2200" dirty="0">
              <a:latin typeface="Calibri" pitchFamily="34" charset="0"/>
            </a:endParaRPr>
          </a:p>
          <a:p>
            <a:pPr marL="317491" indent="-317491" algn="just">
              <a:buFont typeface="Wingdings" panose="05000000000000000000" pitchFamily="2" charset="2"/>
              <a:buChar char="q"/>
            </a:pPr>
            <a:r>
              <a:rPr lang="it-IT" sz="2200" dirty="0" smtClean="0">
                <a:latin typeface="Calibri" pitchFamily="34" charset="0"/>
              </a:rPr>
              <a:t>Ciò comporterà che i costi sostenuti per ottenere il prestito non saranno più contabilizzati nel conto economico come quote di ammortamento di oneri pluriennali, ma come componente aggiuntivo degli oneri finanziari.</a:t>
            </a: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COSTO AMMORTIZZATO</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
        <p:nvSpPr>
          <p:cNvPr id="5" name="Rectangle 6"/>
          <p:cNvSpPr>
            <a:spLocks noChangeArrowheads="1"/>
          </p:cNvSpPr>
          <p:nvPr/>
        </p:nvSpPr>
        <p:spPr bwMode="auto">
          <a:xfrm>
            <a:off x="0" y="908720"/>
            <a:ext cx="9144000" cy="936104"/>
          </a:xfrm>
          <a:prstGeom prst="rect">
            <a:avLst/>
          </a:prstGeom>
          <a:noFill/>
          <a:ln w="9525">
            <a:noFill/>
            <a:miter lim="800000"/>
            <a:headEnd/>
            <a:tailEnd/>
          </a:ln>
        </p:spPr>
        <p:txBody>
          <a:bodyPr anchor="ctr"/>
          <a:lstStyle/>
          <a:p>
            <a:pPr algn="ctr"/>
            <a:r>
              <a:rPr lang="it-IT" sz="3400" b="1" dirty="0" smtClean="0">
                <a:latin typeface="Calibri" pitchFamily="34" charset="0"/>
              </a:rPr>
              <a:t>Applicazione del costo ammortizzato ai finanziamenti bancari (segue)</a:t>
            </a:r>
          </a:p>
        </p:txBody>
      </p:sp>
    </p:spTree>
    <p:extLst>
      <p:ext uri="{BB962C8B-B14F-4D97-AF65-F5344CB8AC3E}">
        <p14:creationId xmlns:p14="http://schemas.microsoft.com/office/powerpoint/2010/main" val="179634559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323528" y="1844824"/>
            <a:ext cx="8424936" cy="3617912"/>
          </a:xfrm>
        </p:spPr>
        <p:txBody>
          <a:bodyPr>
            <a:noAutofit/>
          </a:bodyPr>
          <a:lstStyle/>
          <a:p>
            <a:pPr algn="just">
              <a:lnSpc>
                <a:spcPct val="92000"/>
              </a:lnSpc>
              <a:buNone/>
            </a:pPr>
            <a:r>
              <a:rPr lang="it-IT" sz="2500" dirty="0" smtClean="0">
                <a:latin typeface="Calibri" pitchFamily="34" charset="0"/>
              </a:rPr>
              <a:t>La società Alfa ottiene in data 1/</a:t>
            </a:r>
            <a:r>
              <a:rPr lang="it-IT" sz="2500" dirty="0" err="1" smtClean="0">
                <a:latin typeface="Calibri" pitchFamily="34" charset="0"/>
              </a:rPr>
              <a:t>1</a:t>
            </a:r>
            <a:r>
              <a:rPr lang="it-IT" sz="2500" dirty="0" smtClean="0">
                <a:latin typeface="Calibri" pitchFamily="34" charset="0"/>
              </a:rPr>
              <a:t>/2017 un finanziamento bancario di 1.000.000 della durata di 10 anni al tasso del 5% annuo (scadenza interessi 31/12 di ogni anno) rimborsabile in unica soluzione alla scadenza del 1/</a:t>
            </a:r>
            <a:r>
              <a:rPr lang="it-IT" sz="2500" dirty="0" err="1" smtClean="0">
                <a:latin typeface="Calibri" pitchFamily="34" charset="0"/>
              </a:rPr>
              <a:t>1</a:t>
            </a:r>
            <a:r>
              <a:rPr lang="it-IT" sz="2500" dirty="0" smtClean="0">
                <a:latin typeface="Calibri" pitchFamily="34" charset="0"/>
              </a:rPr>
              <a:t>/2027).</a:t>
            </a:r>
          </a:p>
          <a:p>
            <a:pPr algn="just">
              <a:lnSpc>
                <a:spcPct val="92000"/>
              </a:lnSpc>
              <a:buNone/>
            </a:pPr>
            <a:endParaRPr lang="it-IT" sz="2500" dirty="0" smtClean="0">
              <a:latin typeface="Calibri" pitchFamily="34" charset="0"/>
            </a:endParaRPr>
          </a:p>
          <a:p>
            <a:pPr algn="just">
              <a:lnSpc>
                <a:spcPct val="92000"/>
              </a:lnSpc>
              <a:buNone/>
            </a:pPr>
            <a:r>
              <a:rPr lang="it-IT" sz="2500" dirty="0" smtClean="0">
                <a:solidFill>
                  <a:srgbClr val="0C2678"/>
                </a:solidFill>
                <a:latin typeface="Calibri" pitchFamily="34" charset="0"/>
              </a:rPr>
              <a:t>Per ottenere il finanziamento vengono sostenuti oneri accessori (spese di istruttoria, commissioni, spese legali e di consulenza, ecc.) di complessivi 20.000.</a:t>
            </a:r>
            <a:endParaRPr lang="it-IT" sz="2300" dirty="0" smtClean="0">
              <a:solidFill>
                <a:srgbClr val="0C2678"/>
              </a:solidFill>
              <a:latin typeface="Calibri" pitchFamily="34" charset="0"/>
            </a:endParaRPr>
          </a:p>
        </p:txBody>
      </p:sp>
      <p:sp>
        <p:nvSpPr>
          <p:cNvPr id="70660" name="Rectangle 6"/>
          <p:cNvSpPr>
            <a:spLocks noChangeArrowheads="1"/>
          </p:cNvSpPr>
          <p:nvPr/>
        </p:nvSpPr>
        <p:spPr bwMode="auto">
          <a:xfrm>
            <a:off x="0" y="836712"/>
            <a:ext cx="9144000" cy="1143000"/>
          </a:xfrm>
          <a:prstGeom prst="rect">
            <a:avLst/>
          </a:prstGeom>
          <a:noFill/>
          <a:ln w="9525">
            <a:noFill/>
            <a:miter lim="800000"/>
            <a:headEnd/>
            <a:tailEnd/>
          </a:ln>
        </p:spPr>
        <p:txBody>
          <a:bodyPr anchor="ctr"/>
          <a:lstStyle/>
          <a:p>
            <a:pPr algn="ctr"/>
            <a:r>
              <a:rPr lang="it-IT" sz="3400" b="1" dirty="0" smtClean="0">
                <a:latin typeface="Calibri" pitchFamily="34" charset="0"/>
              </a:rPr>
              <a:t>ESEMPIO</a:t>
            </a:r>
            <a:endParaRPr lang="it-IT" sz="3400" b="1" dirty="0">
              <a:latin typeface="Calibri" pitchFamily="34" charset="0"/>
            </a:endParaRPr>
          </a:p>
        </p:txBody>
      </p:sp>
      <p:sp>
        <p:nvSpPr>
          <p:cNvPr id="7" name="Rectangle 1026"/>
          <p:cNvSpPr txBox="1">
            <a:spLocks/>
          </p:cNvSpPr>
          <p:nvPr/>
        </p:nvSpPr>
        <p:spPr>
          <a:xfrm>
            <a:off x="684213" y="188913"/>
            <a:ext cx="6335712" cy="487362"/>
          </a:xfrm>
          <a:prstGeom prst="rect">
            <a:avLst/>
          </a:prstGeom>
        </p:spPr>
        <p:txBody>
          <a:bodyPr vert="horz" rtlCol="0" anchor="ctr">
            <a:noAutofit/>
            <a:scene3d>
              <a:camera prst="orthographicFront"/>
              <a:lightRig rig="soft" dir="t"/>
            </a:scene3d>
            <a:sp3d prstMaterial="softEdge">
              <a:bevelT w="25400" h="25400"/>
            </a:sp3d>
          </a:bodyPr>
          <a:lstStyle/>
          <a:p>
            <a:pPr lvl="0">
              <a:spcBef>
                <a:spcPct val="0"/>
              </a:spcBef>
            </a:pPr>
            <a:r>
              <a:rPr lang="it-IT" sz="2400" b="1" dirty="0" smtClean="0">
                <a:solidFill>
                  <a:srgbClr val="0070C0"/>
                </a:solidFill>
                <a:effectLst>
                  <a:outerShdw blurRad="38100" dist="38100" dir="2700000" algn="tl">
                    <a:srgbClr val="000000">
                      <a:alpha val="43137"/>
                    </a:srgbClr>
                  </a:outerShdw>
                </a:effectLst>
                <a:latin typeface="+mj-lt"/>
                <a:ea typeface="+mj-ea"/>
                <a:cs typeface="+mj-cs"/>
              </a:rPr>
              <a:t/>
            </a:r>
            <a:br>
              <a:rPr lang="it-IT" sz="2400" b="1" dirty="0" smtClean="0">
                <a:solidFill>
                  <a:srgbClr val="0070C0"/>
                </a:solidFill>
                <a:effectLst>
                  <a:outerShdw blurRad="38100" dist="38100" dir="2700000" algn="tl">
                    <a:srgbClr val="000000">
                      <a:alpha val="43137"/>
                    </a:srgbClr>
                  </a:outerShdw>
                </a:effectLst>
                <a:latin typeface="+mj-lt"/>
                <a:ea typeface="+mj-ea"/>
                <a:cs typeface="+mj-cs"/>
              </a:rPr>
            </a:br>
            <a:r>
              <a:rPr lang="it-IT" sz="2400" b="1" dirty="0" smtClean="0">
                <a:solidFill>
                  <a:srgbClr val="0070C0"/>
                </a:solidFill>
                <a:effectLst>
                  <a:outerShdw blurRad="38100" dist="38100" dir="2700000" algn="tl">
                    <a:srgbClr val="000000">
                      <a:alpha val="43137"/>
                    </a:srgbClr>
                  </a:outerShdw>
                </a:effectLst>
                <a:latin typeface="+mj-lt"/>
                <a:ea typeface="+mj-ea"/>
                <a:cs typeface="+mj-cs"/>
              </a:rPr>
              <a:t>COSTO AMMORTIZZATO</a:t>
            </a:r>
            <a:endParaRPr kumimoji="0" lang="it-IT" sz="2400" b="1"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809</TotalTime>
  <Words>3090</Words>
  <Application>Microsoft Office PowerPoint</Application>
  <PresentationFormat>Presentazione su schermo (4:3)</PresentationFormat>
  <Paragraphs>469</Paragraphs>
  <Slides>38</Slides>
  <Notes>13</Notes>
  <HiddenSlides>0</HiddenSlides>
  <MMClips>0</MMClips>
  <ScaleCrop>false</ScaleCrop>
  <HeadingPairs>
    <vt:vector size="4" baseType="variant">
      <vt:variant>
        <vt:lpstr>Tema</vt:lpstr>
      </vt:variant>
      <vt:variant>
        <vt:i4>1</vt:i4>
      </vt:variant>
      <vt:variant>
        <vt:lpstr>Titoli diapositive</vt:lpstr>
      </vt:variant>
      <vt:variant>
        <vt:i4>38</vt:i4>
      </vt:variant>
    </vt:vector>
  </HeadingPairs>
  <TitlesOfParts>
    <vt:vector size="39" baseType="lpstr">
      <vt:lpstr>Viale</vt:lpstr>
      <vt:lpstr>Il bilancio di esercizio  2016 e i principi OIC  </vt:lpstr>
      <vt:lpstr>Presentazione standard di PowerPoint</vt:lpstr>
      <vt:lpstr>COSTO AMMORTIZZATO E ATTUALIZZZAZIONE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COSTO AMMORTIZZATO E ATTUALIZZAZIONE</vt:lpstr>
      <vt:lpstr> COSTO AMMORTIZZATO E ATTUALIZZAZIONE</vt:lpstr>
      <vt:lpstr>DERIVATI AL FAIR VALUE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Fabio Giommoni</dc:creator>
  <cp:lastModifiedBy>Utente di dominio</cp:lastModifiedBy>
  <cp:revision>226</cp:revision>
  <dcterms:created xsi:type="dcterms:W3CDTF">2016-03-05T17:46:51Z</dcterms:created>
  <dcterms:modified xsi:type="dcterms:W3CDTF">2016-12-15T10:14:39Z</dcterms:modified>
</cp:coreProperties>
</file>