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76" r:id="rId3"/>
    <p:sldId id="257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73" r:id="rId12"/>
    <p:sldId id="275" r:id="rId13"/>
    <p:sldId id="264" r:id="rId14"/>
    <p:sldId id="265" r:id="rId15"/>
    <p:sldId id="271" r:id="rId16"/>
    <p:sldId id="272" r:id="rId17"/>
    <p:sldId id="278" r:id="rId18"/>
    <p:sldId id="266" r:id="rId19"/>
    <p:sldId id="267" r:id="rId20"/>
    <p:sldId id="268" r:id="rId21"/>
    <p:sldId id="269" r:id="rId22"/>
    <p:sldId id="270" r:id="rId23"/>
    <p:sldId id="274" r:id="rId24"/>
    <p:sldId id="280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E64EEE1-1E8A-4183-9E6C-2B2CA5028576}">
          <p14:sldIdLst>
            <p14:sldId id="256"/>
            <p14:sldId id="276"/>
            <p14:sldId id="257"/>
            <p14:sldId id="258"/>
            <p14:sldId id="259"/>
            <p14:sldId id="260"/>
            <p14:sldId id="277"/>
            <p14:sldId id="261"/>
            <p14:sldId id="262"/>
            <p14:sldId id="263"/>
            <p14:sldId id="273"/>
            <p14:sldId id="275"/>
            <p14:sldId id="264"/>
            <p14:sldId id="265"/>
            <p14:sldId id="271"/>
            <p14:sldId id="272"/>
            <p14:sldId id="278"/>
            <p14:sldId id="266"/>
            <p14:sldId id="267"/>
            <p14:sldId id="268"/>
            <p14:sldId id="269"/>
            <p14:sldId id="270"/>
            <p14:sldId id="274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4" autoAdjust="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721C8-1BF1-475A-AC61-677F8B5739DB}" type="doc">
      <dgm:prSet loTypeId="urn:microsoft.com/office/officeart/2009/layout/CircleArrowProcess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B21EC94-4F6E-4D82-84C7-A8ED2BF92904}">
      <dgm:prSet phldrT="[Testo]"/>
      <dgm:spPr/>
      <dgm:t>
        <a:bodyPr/>
        <a:lstStyle/>
        <a:p>
          <a:r>
            <a:rPr lang="it-IT" b="1" dirty="0" smtClean="0">
              <a:latin typeface="Arial Black" pitchFamily="34" charset="0"/>
            </a:rPr>
            <a:t>Area operativa</a:t>
          </a:r>
          <a:endParaRPr lang="it-IT" b="1" dirty="0">
            <a:latin typeface="Arial Black" pitchFamily="34" charset="0"/>
          </a:endParaRPr>
        </a:p>
      </dgm:t>
    </dgm:pt>
    <dgm:pt modelId="{EEF3F590-B2BC-49E1-B448-B207EE871F4D}" type="parTrans" cxnId="{40374B51-21A7-4FD1-8D05-8B951736C61C}">
      <dgm:prSet/>
      <dgm:spPr/>
      <dgm:t>
        <a:bodyPr/>
        <a:lstStyle/>
        <a:p>
          <a:endParaRPr lang="it-IT"/>
        </a:p>
      </dgm:t>
    </dgm:pt>
    <dgm:pt modelId="{27305C4F-BE0F-4AA6-B544-C0952CCB0865}" type="sibTrans" cxnId="{40374B51-21A7-4FD1-8D05-8B951736C61C}">
      <dgm:prSet/>
      <dgm:spPr/>
      <dgm:t>
        <a:bodyPr/>
        <a:lstStyle/>
        <a:p>
          <a:endParaRPr lang="it-IT"/>
        </a:p>
      </dgm:t>
    </dgm:pt>
    <dgm:pt modelId="{D94A0BA3-383A-4712-9205-8F68CF721D31}">
      <dgm:prSet phldrT="[Testo]"/>
      <dgm:spPr/>
      <dgm:t>
        <a:bodyPr/>
        <a:lstStyle/>
        <a:p>
          <a:r>
            <a:rPr lang="it-IT" b="1" dirty="0" smtClean="0">
              <a:latin typeface="Arial Black" pitchFamily="34" charset="0"/>
            </a:rPr>
            <a:t>Area Investimenti</a:t>
          </a:r>
        </a:p>
      </dgm:t>
    </dgm:pt>
    <dgm:pt modelId="{C70D9955-917B-4901-8C5A-6CAF9CC91CFD}" type="parTrans" cxnId="{D4547C01-EE6B-4605-8EF3-61350E26E7C7}">
      <dgm:prSet/>
      <dgm:spPr/>
      <dgm:t>
        <a:bodyPr/>
        <a:lstStyle/>
        <a:p>
          <a:endParaRPr lang="it-IT"/>
        </a:p>
      </dgm:t>
    </dgm:pt>
    <dgm:pt modelId="{AC0B5B6E-3219-4AA3-9CB5-E1F0680E3C67}" type="sibTrans" cxnId="{D4547C01-EE6B-4605-8EF3-61350E26E7C7}">
      <dgm:prSet/>
      <dgm:spPr/>
      <dgm:t>
        <a:bodyPr/>
        <a:lstStyle/>
        <a:p>
          <a:endParaRPr lang="it-IT"/>
        </a:p>
      </dgm:t>
    </dgm:pt>
    <dgm:pt modelId="{B696D32C-2EEA-481A-A795-720768D1ACEA}">
      <dgm:prSet phldrT="[Testo]"/>
      <dgm:spPr/>
      <dgm:t>
        <a:bodyPr/>
        <a:lstStyle/>
        <a:p>
          <a:r>
            <a:rPr lang="it-IT" b="1" dirty="0" smtClean="0">
              <a:latin typeface="Arial Black" pitchFamily="34" charset="0"/>
            </a:rPr>
            <a:t>Area finanziamenti</a:t>
          </a:r>
          <a:endParaRPr lang="it-IT" b="1" dirty="0">
            <a:latin typeface="Arial Black" pitchFamily="34" charset="0"/>
          </a:endParaRPr>
        </a:p>
      </dgm:t>
    </dgm:pt>
    <dgm:pt modelId="{0EACB09B-8394-4F0E-B79A-C5CCB94D1C0F}" type="parTrans" cxnId="{6B8D3047-BC70-4F12-8F4C-CCBCCAA5BCA4}">
      <dgm:prSet/>
      <dgm:spPr/>
      <dgm:t>
        <a:bodyPr/>
        <a:lstStyle/>
        <a:p>
          <a:endParaRPr lang="it-IT"/>
        </a:p>
      </dgm:t>
    </dgm:pt>
    <dgm:pt modelId="{43743D49-1EA1-4478-BC8F-C205DC57855A}" type="sibTrans" cxnId="{6B8D3047-BC70-4F12-8F4C-CCBCCAA5BCA4}">
      <dgm:prSet/>
      <dgm:spPr/>
      <dgm:t>
        <a:bodyPr/>
        <a:lstStyle/>
        <a:p>
          <a:endParaRPr lang="it-IT"/>
        </a:p>
      </dgm:t>
    </dgm:pt>
    <dgm:pt modelId="{A9FC746A-45D9-4562-ADB0-C1B1637C6260}" type="pres">
      <dgm:prSet presAssocID="{1D3721C8-1BF1-475A-AC61-677F8B5739D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855C1D25-0A43-45C6-8171-6F7C4DA1A4DC}" type="pres">
      <dgm:prSet presAssocID="{CB21EC94-4F6E-4D82-84C7-A8ED2BF92904}" presName="Accent1" presStyleCnt="0"/>
      <dgm:spPr/>
    </dgm:pt>
    <dgm:pt modelId="{D2AB9E7D-383B-4C3F-9359-817721117EA5}" type="pres">
      <dgm:prSet presAssocID="{CB21EC94-4F6E-4D82-84C7-A8ED2BF92904}" presName="Accent" presStyleLbl="node1" presStyleIdx="0" presStyleCnt="3"/>
      <dgm:spPr/>
    </dgm:pt>
    <dgm:pt modelId="{C765DB88-3BBA-4896-AC97-0E9E44E51701}" type="pres">
      <dgm:prSet presAssocID="{CB21EC94-4F6E-4D82-84C7-A8ED2BF9290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DB33BC-D6CF-4EA3-B7FC-A9DFD7569C14}" type="pres">
      <dgm:prSet presAssocID="{D94A0BA3-383A-4712-9205-8F68CF721D31}" presName="Accent2" presStyleCnt="0"/>
      <dgm:spPr/>
    </dgm:pt>
    <dgm:pt modelId="{C6B06249-9554-4E37-94DC-897FA63A52C1}" type="pres">
      <dgm:prSet presAssocID="{D94A0BA3-383A-4712-9205-8F68CF721D31}" presName="Accent" presStyleLbl="node1" presStyleIdx="1" presStyleCnt="3"/>
      <dgm:spPr/>
    </dgm:pt>
    <dgm:pt modelId="{D533CAD2-009E-481C-B8CD-06A7F32459B5}" type="pres">
      <dgm:prSet presAssocID="{D94A0BA3-383A-4712-9205-8F68CF721D3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2B23C0-5B64-4342-8090-9D5B99EC9ADE}" type="pres">
      <dgm:prSet presAssocID="{B696D32C-2EEA-481A-A795-720768D1ACEA}" presName="Accent3" presStyleCnt="0"/>
      <dgm:spPr/>
    </dgm:pt>
    <dgm:pt modelId="{1C450357-8084-4594-AD8A-B1413C568489}" type="pres">
      <dgm:prSet presAssocID="{B696D32C-2EEA-481A-A795-720768D1ACEA}" presName="Accent" presStyleLbl="node1" presStyleIdx="2" presStyleCnt="3"/>
      <dgm:spPr/>
    </dgm:pt>
    <dgm:pt modelId="{2A2F3BA9-CE5A-4FB5-BC4B-6C51D7006BC2}" type="pres">
      <dgm:prSet presAssocID="{B696D32C-2EEA-481A-A795-720768D1ACE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4547C01-EE6B-4605-8EF3-61350E26E7C7}" srcId="{1D3721C8-1BF1-475A-AC61-677F8B5739DB}" destId="{D94A0BA3-383A-4712-9205-8F68CF721D31}" srcOrd="1" destOrd="0" parTransId="{C70D9955-917B-4901-8C5A-6CAF9CC91CFD}" sibTransId="{AC0B5B6E-3219-4AA3-9CB5-E1F0680E3C67}"/>
    <dgm:cxn modelId="{9433364C-9B09-47B8-B9FD-6C784219DBFB}" type="presOf" srcId="{D94A0BA3-383A-4712-9205-8F68CF721D31}" destId="{D533CAD2-009E-481C-B8CD-06A7F32459B5}" srcOrd="0" destOrd="0" presId="urn:microsoft.com/office/officeart/2009/layout/CircleArrowProcess"/>
    <dgm:cxn modelId="{40374B51-21A7-4FD1-8D05-8B951736C61C}" srcId="{1D3721C8-1BF1-475A-AC61-677F8B5739DB}" destId="{CB21EC94-4F6E-4D82-84C7-A8ED2BF92904}" srcOrd="0" destOrd="0" parTransId="{EEF3F590-B2BC-49E1-B448-B207EE871F4D}" sibTransId="{27305C4F-BE0F-4AA6-B544-C0952CCB0865}"/>
    <dgm:cxn modelId="{6B8D3047-BC70-4F12-8F4C-CCBCCAA5BCA4}" srcId="{1D3721C8-1BF1-475A-AC61-677F8B5739DB}" destId="{B696D32C-2EEA-481A-A795-720768D1ACEA}" srcOrd="2" destOrd="0" parTransId="{0EACB09B-8394-4F0E-B79A-C5CCB94D1C0F}" sibTransId="{43743D49-1EA1-4478-BC8F-C205DC57855A}"/>
    <dgm:cxn modelId="{713D76A2-8E8B-44D9-AF18-A034B7E82379}" type="presOf" srcId="{CB21EC94-4F6E-4D82-84C7-A8ED2BF92904}" destId="{C765DB88-3BBA-4896-AC97-0E9E44E51701}" srcOrd="0" destOrd="0" presId="urn:microsoft.com/office/officeart/2009/layout/CircleArrowProcess"/>
    <dgm:cxn modelId="{46E35D70-5EA0-4561-ADF0-87077116B8CF}" type="presOf" srcId="{1D3721C8-1BF1-475A-AC61-677F8B5739DB}" destId="{A9FC746A-45D9-4562-ADB0-C1B1637C6260}" srcOrd="0" destOrd="0" presId="urn:microsoft.com/office/officeart/2009/layout/CircleArrowProcess"/>
    <dgm:cxn modelId="{C197E69A-0943-4ACE-8386-739C48A0467D}" type="presOf" srcId="{B696D32C-2EEA-481A-A795-720768D1ACEA}" destId="{2A2F3BA9-CE5A-4FB5-BC4B-6C51D7006BC2}" srcOrd="0" destOrd="0" presId="urn:microsoft.com/office/officeart/2009/layout/CircleArrowProcess"/>
    <dgm:cxn modelId="{7C3D3C19-1C4C-44AB-9231-D693D7509AAB}" type="presParOf" srcId="{A9FC746A-45D9-4562-ADB0-C1B1637C6260}" destId="{855C1D25-0A43-45C6-8171-6F7C4DA1A4DC}" srcOrd="0" destOrd="0" presId="urn:microsoft.com/office/officeart/2009/layout/CircleArrowProcess"/>
    <dgm:cxn modelId="{D020B411-5D2F-4AA2-B18A-286EB7B8E687}" type="presParOf" srcId="{855C1D25-0A43-45C6-8171-6F7C4DA1A4DC}" destId="{D2AB9E7D-383B-4C3F-9359-817721117EA5}" srcOrd="0" destOrd="0" presId="urn:microsoft.com/office/officeart/2009/layout/CircleArrowProcess"/>
    <dgm:cxn modelId="{9FB6D50F-3074-4903-982B-E7095424DF86}" type="presParOf" srcId="{A9FC746A-45D9-4562-ADB0-C1B1637C6260}" destId="{C765DB88-3BBA-4896-AC97-0E9E44E51701}" srcOrd="1" destOrd="0" presId="urn:microsoft.com/office/officeart/2009/layout/CircleArrowProcess"/>
    <dgm:cxn modelId="{000004EA-7978-4B60-8474-7EB065C6E3EB}" type="presParOf" srcId="{A9FC746A-45D9-4562-ADB0-C1B1637C6260}" destId="{05DB33BC-D6CF-4EA3-B7FC-A9DFD7569C14}" srcOrd="2" destOrd="0" presId="urn:microsoft.com/office/officeart/2009/layout/CircleArrowProcess"/>
    <dgm:cxn modelId="{1E50C2F1-6841-4CA1-BB0B-337BB844DABA}" type="presParOf" srcId="{05DB33BC-D6CF-4EA3-B7FC-A9DFD7569C14}" destId="{C6B06249-9554-4E37-94DC-897FA63A52C1}" srcOrd="0" destOrd="0" presId="urn:microsoft.com/office/officeart/2009/layout/CircleArrowProcess"/>
    <dgm:cxn modelId="{F867E95C-A212-4695-BA55-F35450402478}" type="presParOf" srcId="{A9FC746A-45D9-4562-ADB0-C1B1637C6260}" destId="{D533CAD2-009E-481C-B8CD-06A7F32459B5}" srcOrd="3" destOrd="0" presId="urn:microsoft.com/office/officeart/2009/layout/CircleArrowProcess"/>
    <dgm:cxn modelId="{B1A4524F-0980-424D-A0A0-A51C27515972}" type="presParOf" srcId="{A9FC746A-45D9-4562-ADB0-C1B1637C6260}" destId="{212B23C0-5B64-4342-8090-9D5B99EC9ADE}" srcOrd="4" destOrd="0" presId="urn:microsoft.com/office/officeart/2009/layout/CircleArrowProcess"/>
    <dgm:cxn modelId="{82EA3D5D-31CA-4134-A367-420D708FFFB5}" type="presParOf" srcId="{212B23C0-5B64-4342-8090-9D5B99EC9ADE}" destId="{1C450357-8084-4594-AD8A-B1413C568489}" srcOrd="0" destOrd="0" presId="urn:microsoft.com/office/officeart/2009/layout/CircleArrowProcess"/>
    <dgm:cxn modelId="{1CC3EBBF-97D5-46B6-8BDA-786DEF9BC28E}" type="presParOf" srcId="{A9FC746A-45D9-4562-ADB0-C1B1637C6260}" destId="{2A2F3BA9-CE5A-4FB5-BC4B-6C51D7006BC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9E7D-383B-4C3F-9359-817721117EA5}">
      <dsp:nvSpPr>
        <dsp:cNvPr id="0" name=""/>
        <dsp:cNvSpPr/>
      </dsp:nvSpPr>
      <dsp:spPr>
        <a:xfrm>
          <a:off x="2579897" y="0"/>
          <a:ext cx="2260452" cy="226079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5DB88-3BBA-4896-AC97-0E9E44E51701}">
      <dsp:nvSpPr>
        <dsp:cNvPr id="0" name=""/>
        <dsp:cNvSpPr/>
      </dsp:nvSpPr>
      <dsp:spPr>
        <a:xfrm>
          <a:off x="3079532" y="816216"/>
          <a:ext cx="1256090" cy="62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latin typeface="Arial Black" pitchFamily="34" charset="0"/>
            </a:rPr>
            <a:t>Area operativa</a:t>
          </a:r>
          <a:endParaRPr lang="it-IT" sz="1300" b="1" kern="1200" dirty="0">
            <a:latin typeface="Arial Black" pitchFamily="34" charset="0"/>
          </a:endParaRPr>
        </a:p>
      </dsp:txBody>
      <dsp:txXfrm>
        <a:off x="3079532" y="816216"/>
        <a:ext cx="1256090" cy="627894"/>
      </dsp:txXfrm>
    </dsp:sp>
    <dsp:sp modelId="{C6B06249-9554-4E37-94DC-897FA63A52C1}">
      <dsp:nvSpPr>
        <dsp:cNvPr id="0" name=""/>
        <dsp:cNvSpPr/>
      </dsp:nvSpPr>
      <dsp:spPr>
        <a:xfrm>
          <a:off x="1952065" y="1298995"/>
          <a:ext cx="2260452" cy="226079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3CAD2-009E-481C-B8CD-06A7F32459B5}">
      <dsp:nvSpPr>
        <dsp:cNvPr id="0" name=""/>
        <dsp:cNvSpPr/>
      </dsp:nvSpPr>
      <dsp:spPr>
        <a:xfrm>
          <a:off x="2454246" y="2122725"/>
          <a:ext cx="1256090" cy="62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latin typeface="Arial Black" pitchFamily="34" charset="0"/>
            </a:rPr>
            <a:t>Area Investimenti</a:t>
          </a:r>
        </a:p>
      </dsp:txBody>
      <dsp:txXfrm>
        <a:off x="2454246" y="2122725"/>
        <a:ext cx="1256090" cy="627894"/>
      </dsp:txXfrm>
    </dsp:sp>
    <dsp:sp modelId="{1C450357-8084-4594-AD8A-B1413C568489}">
      <dsp:nvSpPr>
        <dsp:cNvPr id="0" name=""/>
        <dsp:cNvSpPr/>
      </dsp:nvSpPr>
      <dsp:spPr>
        <a:xfrm>
          <a:off x="2740782" y="2753438"/>
          <a:ext cx="1942079" cy="194285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F3BA9-CE5A-4FB5-BC4B-6C51D7006BC2}">
      <dsp:nvSpPr>
        <dsp:cNvPr id="0" name=""/>
        <dsp:cNvSpPr/>
      </dsp:nvSpPr>
      <dsp:spPr>
        <a:xfrm>
          <a:off x="3082503" y="3431113"/>
          <a:ext cx="1256090" cy="62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latin typeface="Arial Black" pitchFamily="34" charset="0"/>
            </a:rPr>
            <a:t>Area finanziamenti</a:t>
          </a:r>
          <a:endParaRPr lang="it-IT" sz="1300" b="1" kern="1200" dirty="0">
            <a:latin typeface="Arial Black" pitchFamily="34" charset="0"/>
          </a:endParaRPr>
        </a:p>
      </dsp:txBody>
      <dsp:txXfrm>
        <a:off x="3082503" y="3431113"/>
        <a:ext cx="1256090" cy="627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FDBA-1D5C-42E0-B84F-847C95F3BE70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F30A-E75F-4E2B-AC13-9CDA3E26D6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62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 b="1"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 sz="3100" b="1"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 sz="3100" b="1"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 sz="3100" b="1"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 sz="3100" b="1"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defTabSz="914400" eaLnBrk="1" hangingPunct="1"/>
            <a:fld id="{3E8C8886-4B5F-44C2-91D7-ED08EB029AB8}" type="slidenum">
              <a:rPr lang="it-IT" sz="1200" b="0" smtClean="0">
                <a:solidFill>
                  <a:schemeClr val="tx1"/>
                </a:solidFill>
                <a:latin typeface="Arial" charset="0"/>
              </a:rPr>
              <a:pPr defTabSz="914400" eaLnBrk="1" hangingPunct="1"/>
              <a:t>24</a:t>
            </a:fld>
            <a:endParaRPr lang="it-IT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8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64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07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37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50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11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0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9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27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7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9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77D13-20EE-4D1B-A422-24024D1A6B34}" type="datetimeFigureOut">
              <a:rPr lang="it-IT" smtClean="0"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EDD4F-5918-462C-8228-E6861EDB75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7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3154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Il Rendiconto finanziario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8954" y="4509120"/>
            <a:ext cx="6400800" cy="694928"/>
          </a:xfrm>
        </p:spPr>
        <p:txBody>
          <a:bodyPr/>
          <a:lstStyle/>
          <a:p>
            <a:r>
              <a:rPr lang="it-IT" dirty="0" smtClean="0"/>
              <a:t>Alla luce delle nuovo OIC 10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228184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«Simone Rastelli»</a:t>
            </a:r>
            <a:endParaRPr lang="it-IT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643" cy="287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4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scelte dell’OIC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5229200"/>
            <a:ext cx="7344816" cy="9361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 smtClean="0"/>
              <a:t>Gestione</a:t>
            </a:r>
            <a:r>
              <a:rPr lang="it-IT" dirty="0" smtClean="0"/>
              <a:t> = gestione caratteristica + accessoria</a:t>
            </a:r>
          </a:p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1"/>
            <a:ext cx="3265345" cy="26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2034774" y="4005064"/>
            <a:ext cx="7363544" cy="746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 smtClean="0"/>
              <a:t>Bilancio</a:t>
            </a:r>
            <a:r>
              <a:rPr lang="it-IT" dirty="0" smtClean="0"/>
              <a:t> = pertinenza economica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915816" y="2204864"/>
            <a:ext cx="6084168" cy="1408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Cassa</a:t>
            </a:r>
            <a:r>
              <a:rPr lang="it-IT" dirty="0" smtClean="0"/>
              <a:t> = come disponibilità liquide</a:t>
            </a:r>
          </a:p>
        </p:txBody>
      </p:sp>
    </p:spTree>
    <p:extLst>
      <p:ext uri="{BB962C8B-B14F-4D97-AF65-F5344CB8AC3E}">
        <p14:creationId xmlns:p14="http://schemas.microsoft.com/office/powerpoint/2010/main" val="22654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Forme di presentazione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95736" y="5229200"/>
            <a:ext cx="4896544" cy="1152127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presenti nelle categorie precedute da lettere maiuscole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18669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427984" y="2564904"/>
            <a:ext cx="4256883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Possibile suddividere le voci precedute da lettere maiuscole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25504" y="1484784"/>
            <a:ext cx="4840188" cy="1008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Le lettere e i </a:t>
            </a:r>
            <a:r>
              <a:rPr lang="it-IT" dirty="0"/>
              <a:t>subtotali preceduti </a:t>
            </a:r>
            <a:r>
              <a:rPr lang="it-IT" dirty="0" smtClean="0"/>
              <a:t>da </a:t>
            </a:r>
            <a:r>
              <a:rPr lang="it-IT" dirty="0"/>
              <a:t>n</a:t>
            </a:r>
            <a:r>
              <a:rPr lang="it-IT" dirty="0" smtClean="0"/>
              <a:t>umeri non sono modificabili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94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Recupero dell’attenzione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431331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aree di aggregazione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40" y="1268760"/>
            <a:ext cx="28803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b="1" dirty="0" smtClean="0">
                <a:latin typeface="Arial Black" pitchFamily="34" charset="0"/>
              </a:rPr>
              <a:t>Per differenza</a:t>
            </a:r>
            <a:r>
              <a:rPr lang="it-IT" dirty="0" smtClean="0"/>
              <a:t> </a:t>
            </a:r>
            <a:r>
              <a:rPr lang="it-IT" b="1" dirty="0" smtClean="0">
                <a:latin typeface="Arial Black" pitchFamily="34" charset="0"/>
              </a:rPr>
              <a:t>variazione</a:t>
            </a:r>
            <a:r>
              <a:rPr lang="it-IT" dirty="0" smtClean="0"/>
              <a:t> </a:t>
            </a:r>
            <a:r>
              <a:rPr lang="it-IT" b="1" dirty="0">
                <a:latin typeface="Arial Black" pitchFamily="34" charset="0"/>
              </a:rPr>
              <a:t>di cassa. </a:t>
            </a:r>
          </a:p>
          <a:p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953970774"/>
              </p:ext>
            </p:extLst>
          </p:nvPr>
        </p:nvGraphicFramePr>
        <p:xfrm>
          <a:off x="-756592" y="1484784"/>
          <a:ext cx="679241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9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Modalità di redazione del flusso gestionale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9952" y="1600202"/>
            <a:ext cx="4546848" cy="4525963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b="1" dirty="0" smtClean="0"/>
              <a:t>Dall’alto</a:t>
            </a:r>
            <a:r>
              <a:rPr lang="it-IT" dirty="0" smtClean="0"/>
              <a:t> verso il basso: Crediti incassati – debiti pagati collegati con la gestione operativa</a:t>
            </a:r>
          </a:p>
          <a:p>
            <a:endParaRPr lang="it-IT" dirty="0"/>
          </a:p>
          <a:p>
            <a:r>
              <a:rPr lang="it-IT" b="1" dirty="0" smtClean="0"/>
              <a:t>Dal basso </a:t>
            </a:r>
            <a:r>
              <a:rPr lang="it-IT" dirty="0" smtClean="0"/>
              <a:t>verso l’alto: all’utile più ammortamenti  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6122">
            <a:off x="267329" y="2514065"/>
            <a:ext cx="3904951" cy="242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7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 diretto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95736" y="1628800"/>
            <a:ext cx="533893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+ Incasso da clienti + Altri incassi</a:t>
            </a:r>
          </a:p>
          <a:p>
            <a:pPr marL="0" indent="0">
              <a:buNone/>
            </a:pPr>
            <a:r>
              <a:rPr lang="it-IT" dirty="0" smtClean="0"/>
              <a:t>- Pagamento fornitori</a:t>
            </a:r>
          </a:p>
          <a:p>
            <a:pPr marL="0" indent="0">
              <a:buNone/>
            </a:pPr>
            <a:r>
              <a:rPr lang="it-IT" dirty="0" smtClean="0"/>
              <a:t>- Pagamento dipendenti</a:t>
            </a:r>
          </a:p>
          <a:p>
            <a:pPr marL="0" indent="0">
              <a:buNone/>
            </a:pPr>
            <a:r>
              <a:rPr lang="it-IT" dirty="0" smtClean="0"/>
              <a:t>- Altri pagamenti</a:t>
            </a:r>
          </a:p>
          <a:p>
            <a:pPr marL="0" indent="0">
              <a:buNone/>
            </a:pPr>
            <a:r>
              <a:rPr lang="it-IT" dirty="0" smtClean="0"/>
              <a:t>- Imposte pagate </a:t>
            </a:r>
          </a:p>
          <a:p>
            <a:pPr marL="0" indent="0">
              <a:buNone/>
            </a:pPr>
            <a:r>
              <a:rPr lang="it-IT" dirty="0" smtClean="0"/>
              <a:t>+ imposte incassate</a:t>
            </a:r>
          </a:p>
          <a:p>
            <a:pPr marL="0" indent="0">
              <a:buNone/>
            </a:pPr>
            <a:r>
              <a:rPr lang="it-IT" dirty="0" smtClean="0"/>
              <a:t>- Interessi pagati </a:t>
            </a:r>
          </a:p>
          <a:p>
            <a:pPr marL="0" indent="0">
              <a:buNone/>
            </a:pPr>
            <a:r>
              <a:rPr lang="it-IT" dirty="0" smtClean="0"/>
              <a:t>+ incassati</a:t>
            </a:r>
          </a:p>
          <a:p>
            <a:pPr marL="0" indent="0">
              <a:buNone/>
            </a:pPr>
            <a:r>
              <a:rPr lang="it-IT" dirty="0" smtClean="0"/>
              <a:t>+ Dividenti incassati</a:t>
            </a:r>
          </a:p>
          <a:p>
            <a:pPr marL="0" indent="0">
              <a:buNone/>
            </a:pPr>
            <a:r>
              <a:rPr lang="it-IT" dirty="0" smtClean="0"/>
              <a:t>------------------------------</a:t>
            </a:r>
          </a:p>
          <a:p>
            <a:pPr marL="0" indent="0">
              <a:buNone/>
            </a:pPr>
            <a:r>
              <a:rPr lang="it-IT" dirty="0" smtClean="0"/>
              <a:t>Flusso finanziario dell’attività operativa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66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 indiretto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79712" y="1340768"/>
            <a:ext cx="5482952" cy="48531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+ Utile</a:t>
            </a:r>
          </a:p>
          <a:p>
            <a:pPr marL="0" indent="0">
              <a:buNone/>
            </a:pPr>
            <a:r>
              <a:rPr lang="it-IT" dirty="0" smtClean="0"/>
              <a:t>+ Imposte di competenza</a:t>
            </a:r>
          </a:p>
          <a:p>
            <a:pPr marL="0" indent="0">
              <a:buNone/>
            </a:pPr>
            <a:r>
              <a:rPr lang="it-IT" dirty="0" smtClean="0"/>
              <a:t>+ interessi di competenza</a:t>
            </a:r>
          </a:p>
          <a:p>
            <a:pPr marL="0" indent="0">
              <a:buNone/>
            </a:pPr>
            <a:r>
              <a:rPr lang="it-IT" dirty="0" smtClean="0"/>
              <a:t>+ Ammortamenti e altri accantonamenti</a:t>
            </a:r>
          </a:p>
          <a:p>
            <a:pPr marL="0" indent="0">
              <a:buNone/>
            </a:pPr>
            <a:r>
              <a:rPr lang="it-IT" dirty="0" smtClean="0"/>
              <a:t>-/+ Variazione crediti operativi</a:t>
            </a:r>
          </a:p>
          <a:p>
            <a:pPr marL="0" indent="0">
              <a:buNone/>
            </a:pPr>
            <a:r>
              <a:rPr lang="it-IT" dirty="0" smtClean="0"/>
              <a:t>+/- Variazione debiti operati</a:t>
            </a:r>
          </a:p>
          <a:p>
            <a:pPr marL="0" indent="0">
              <a:buNone/>
            </a:pPr>
            <a:r>
              <a:rPr lang="it-IT" dirty="0" smtClean="0"/>
              <a:t>-/+ Variazione rimanenze</a:t>
            </a:r>
          </a:p>
          <a:p>
            <a:pPr marL="0" indent="0">
              <a:buNone/>
            </a:pPr>
            <a:r>
              <a:rPr lang="it-IT" dirty="0" smtClean="0"/>
              <a:t>-/+ Imposte </a:t>
            </a:r>
            <a:r>
              <a:rPr lang="it-IT" dirty="0" err="1" smtClean="0"/>
              <a:t>pagate_incassate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-/+ Interessi </a:t>
            </a:r>
            <a:r>
              <a:rPr lang="it-IT" dirty="0" err="1" smtClean="0"/>
              <a:t>pagati_incassati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-/+ Utilizzo fondi </a:t>
            </a:r>
          </a:p>
          <a:p>
            <a:pPr marL="0" indent="0">
              <a:buNone/>
            </a:pPr>
            <a:r>
              <a:rPr lang="it-IT" dirty="0" smtClean="0"/>
              <a:t>------------------------------------------</a:t>
            </a:r>
          </a:p>
          <a:p>
            <a:pPr marL="0" indent="0">
              <a:buNone/>
            </a:pPr>
            <a:r>
              <a:rPr lang="it-IT" dirty="0" smtClean="0"/>
              <a:t>Flusso finanziario dell’attività operativa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06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Terza parte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55976" y="2708920"/>
            <a:ext cx="4464496" cy="1800200"/>
          </a:xfrm>
        </p:spPr>
        <p:txBody>
          <a:bodyPr>
            <a:normAutofit/>
          </a:bodyPr>
          <a:lstStyle/>
          <a:p>
            <a:pPr marL="534988" indent="0">
              <a:buNone/>
            </a:pPr>
            <a:endParaRPr lang="it-IT" dirty="0" smtClean="0"/>
          </a:p>
          <a:p>
            <a:pPr marL="534988" indent="0">
              <a:buNone/>
            </a:pPr>
            <a:r>
              <a:rPr lang="it-IT" dirty="0" smtClean="0"/>
              <a:t>Esercitazione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7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Esercitazione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628800"/>
            <a:ext cx="460389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7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Esercitazione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45820"/>
            <a:ext cx="5112568" cy="431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8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parte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63888" y="2420888"/>
            <a:ext cx="4464496" cy="1800200"/>
          </a:xfrm>
        </p:spPr>
        <p:txBody>
          <a:bodyPr/>
          <a:lstStyle/>
          <a:p>
            <a:pPr marL="534988" indent="0">
              <a:buNone/>
            </a:pPr>
            <a:endParaRPr lang="it-IT" dirty="0" smtClean="0"/>
          </a:p>
          <a:p>
            <a:pPr marL="534988" indent="0">
              <a:buNone/>
            </a:pPr>
            <a:r>
              <a:rPr lang="it-IT" dirty="0" smtClean="0"/>
              <a:t>Le logiche del rendiconto finanziario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4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u="sng" dirty="0" smtClean="0"/>
              <a:t>Variazione da considerare:</a:t>
            </a:r>
          </a:p>
          <a:p>
            <a:pPr>
              <a:buFontTx/>
              <a:buChar char="-"/>
            </a:pPr>
            <a:r>
              <a:rPr lang="it-IT" dirty="0" smtClean="0"/>
              <a:t>Sono stati acquistati 710 </a:t>
            </a:r>
            <a:r>
              <a:rPr lang="it-IT" dirty="0" err="1" smtClean="0"/>
              <a:t>mgl</a:t>
            </a:r>
            <a:r>
              <a:rPr lang="it-IT" dirty="0" smtClean="0"/>
              <a:t>. di attrezzature;</a:t>
            </a:r>
          </a:p>
          <a:p>
            <a:pPr>
              <a:buFontTx/>
              <a:buChar char="-"/>
            </a:pPr>
            <a:r>
              <a:rPr lang="it-IT" dirty="0" smtClean="0"/>
              <a:t>I debiti verso fornitori per investimenti crescono di 250 </a:t>
            </a:r>
            <a:r>
              <a:rPr lang="it-IT" dirty="0" err="1" smtClean="0"/>
              <a:t>mgl</a:t>
            </a:r>
            <a:r>
              <a:rPr lang="it-IT" dirty="0" smtClean="0"/>
              <a:t>;</a:t>
            </a:r>
          </a:p>
          <a:p>
            <a:pPr>
              <a:buFontTx/>
              <a:buChar char="-"/>
            </a:pPr>
            <a:r>
              <a:rPr lang="it-IT" dirty="0" smtClean="0"/>
              <a:t>Sono state effettuati dismissioni immobiliari per 30 </a:t>
            </a:r>
            <a:r>
              <a:rPr lang="it-IT" dirty="0" err="1" smtClean="0"/>
              <a:t>mgl</a:t>
            </a:r>
            <a:r>
              <a:rPr lang="it-IT" dirty="0" smtClean="0"/>
              <a:t> ad un prezzo di 40;</a:t>
            </a:r>
          </a:p>
          <a:p>
            <a:pPr>
              <a:buFontTx/>
              <a:buChar char="-"/>
            </a:pPr>
            <a:r>
              <a:rPr lang="it-IT" dirty="0" smtClean="0"/>
              <a:t>Le imposte pagate sono 40 ;</a:t>
            </a:r>
          </a:p>
          <a:p>
            <a:pPr>
              <a:buFontTx/>
              <a:buChar char="-"/>
            </a:pPr>
            <a:r>
              <a:rPr lang="it-IT" dirty="0" smtClean="0"/>
              <a:t>I ratei passivi per 25 </a:t>
            </a:r>
            <a:r>
              <a:rPr lang="it-IT" dirty="0" err="1" smtClean="0"/>
              <a:t>mgl</a:t>
            </a:r>
            <a:r>
              <a:rPr lang="it-IT" dirty="0" smtClean="0"/>
              <a:t>. si riferiscono a interessi su mutui</a:t>
            </a:r>
          </a:p>
          <a:p>
            <a:pPr>
              <a:buFontTx/>
              <a:buChar char="-"/>
            </a:pPr>
            <a:r>
              <a:rPr lang="it-IT" dirty="0" smtClean="0"/>
              <a:t>Sono stati accesi finanziamenti per 150 e rimborsate quote capitale per 50 </a:t>
            </a:r>
            <a:r>
              <a:rPr lang="it-IT" dirty="0" err="1" smtClean="0"/>
              <a:t>mgl</a:t>
            </a:r>
            <a:r>
              <a:rPr lang="it-IT" dirty="0" smtClean="0"/>
              <a:t>.;</a:t>
            </a:r>
          </a:p>
          <a:p>
            <a:pPr>
              <a:buFontTx/>
              <a:buChar char="-"/>
            </a:pPr>
            <a:r>
              <a:rPr lang="it-IT" dirty="0" smtClean="0"/>
              <a:t>Pagato TFR </a:t>
            </a:r>
            <a:r>
              <a:rPr lang="it-IT" smtClean="0"/>
              <a:t>per </a:t>
            </a:r>
            <a:r>
              <a:rPr lang="it-IT" smtClean="0"/>
              <a:t>20 </a:t>
            </a:r>
            <a:r>
              <a:rPr lang="it-IT" dirty="0" err="1" smtClean="0"/>
              <a:t>mgl</a:t>
            </a:r>
            <a:r>
              <a:rPr lang="it-IT" dirty="0" smtClean="0"/>
              <a:t>.;</a:t>
            </a:r>
          </a:p>
          <a:p>
            <a:pPr>
              <a:buFontTx/>
              <a:buChar char="-"/>
            </a:pPr>
            <a:r>
              <a:rPr lang="it-IT" dirty="0" smtClean="0"/>
              <a:t>Distribuito dividendi per 20 e capitalizzato 20 utile n+1;</a:t>
            </a:r>
          </a:p>
          <a:p>
            <a:pPr>
              <a:buFontTx/>
              <a:buChar char="-"/>
            </a:pPr>
            <a:r>
              <a:rPr lang="it-IT" dirty="0" smtClean="0"/>
              <a:t>Aumento di capitale a pagamento di 150 </a:t>
            </a:r>
            <a:r>
              <a:rPr lang="it-IT" dirty="0" err="1" smtClean="0"/>
              <a:t>mgl</a:t>
            </a:r>
            <a:r>
              <a:rPr lang="it-IT" dirty="0" smtClean="0"/>
              <a:t>.;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10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Esercitazione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772816"/>
            <a:ext cx="56673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5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Esercitazione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90217"/>
            <a:ext cx="5760640" cy="480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2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Fattispecie particolari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Non rilevano tutte le operazioni che non generato flussi effettivi di cassa come operazioni di conversione in capitale di debiti, rivalutazioni monetarie, ecc</a:t>
            </a:r>
            <a:r>
              <a:rPr lang="it-IT" dirty="0" smtClean="0"/>
              <a:t>.;</a:t>
            </a:r>
            <a:endParaRPr lang="it-IT" dirty="0"/>
          </a:p>
          <a:p>
            <a:r>
              <a:rPr lang="it-IT" dirty="0" smtClean="0"/>
              <a:t>Gli interessi e le tasse pagate e incassate sono ricompresi tra le voci della gestione reddituale;</a:t>
            </a:r>
          </a:p>
          <a:p>
            <a:r>
              <a:rPr lang="it-IT" dirty="0" smtClean="0"/>
              <a:t>Utili o perdite su cambi rilevano solo se conseguiti;</a:t>
            </a:r>
          </a:p>
          <a:p>
            <a:r>
              <a:rPr lang="it-IT" dirty="0" smtClean="0"/>
              <a:t>I derivati di copertura stornano la voce relativa;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32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3188" y="293688"/>
            <a:ext cx="8385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04875" eaLnBrk="0" hangingPunct="0">
              <a:defRPr/>
            </a:pPr>
            <a:r>
              <a:rPr lang="it-IT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 f I n E</a:t>
            </a:r>
          </a:p>
        </p:txBody>
      </p:sp>
      <p:sp>
        <p:nvSpPr>
          <p:cNvPr id="39940" name="Rectangle 9"/>
          <p:cNvSpPr>
            <a:spLocks noChangeArrowheads="1"/>
          </p:cNvSpPr>
          <p:nvPr/>
        </p:nvSpPr>
        <p:spPr bwMode="auto">
          <a:xfrm>
            <a:off x="4572000" y="5047068"/>
            <a:ext cx="364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it-IT" sz="2400" i="1" dirty="0">
                <a:solidFill>
                  <a:schemeClr val="tx1"/>
                </a:solidFill>
                <a:latin typeface="Comic Sans MS" pitchFamily="66" charset="0"/>
              </a:rPr>
              <a:t>Grazie per l’attenzione</a:t>
            </a:r>
          </a:p>
        </p:txBody>
      </p:sp>
      <p:pic>
        <p:nvPicPr>
          <p:cNvPr id="39941" name="Picture 2" descr="https://encrypted-tbn2.gstatic.com/images?q=tbn:ANd9GcQk0_uWRrXmtllteL4b7nu_2sULjhPFlgnh02GEg-Ne1sJxji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87" y="2132856"/>
            <a:ext cx="3024278" cy="226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Cosa è un rendiconto finanziario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03848" y="2420888"/>
            <a:ext cx="5410944" cy="3196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E’ un </a:t>
            </a:r>
            <a:r>
              <a:rPr lang="it-IT" b="1" dirty="0" smtClean="0"/>
              <a:t>documento contabile </a:t>
            </a:r>
            <a:r>
              <a:rPr lang="it-IT" dirty="0" smtClean="0"/>
              <a:t>che studia come i vari flussi monetari, positivi e negativi, hanno </a:t>
            </a:r>
            <a:r>
              <a:rPr lang="it-IT" b="1" dirty="0" smtClean="0"/>
              <a:t>modificato la situazione </a:t>
            </a:r>
            <a:r>
              <a:rPr lang="it-IT" b="1" dirty="0"/>
              <a:t>di </a:t>
            </a:r>
            <a:r>
              <a:rPr lang="it-IT" b="1" dirty="0" smtClean="0"/>
              <a:t>cassa</a:t>
            </a:r>
            <a:r>
              <a:rPr lang="it-IT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15716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2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schema dei flussi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endParaRPr lang="it-IT" dirty="0"/>
          </a:p>
        </p:txBody>
      </p:sp>
      <p:pic>
        <p:nvPicPr>
          <p:cNvPr id="4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1340769"/>
            <a:ext cx="7303273" cy="469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7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Molteplici schemi di rendiconto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95714"/>
            <a:ext cx="483488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Definizione di cassa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it-IT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it-IT" sz="3200" dirty="0" smtClean="0"/>
              <a:t>Definizione </a:t>
            </a:r>
            <a:r>
              <a:rPr lang="it-IT" sz="3200" dirty="0"/>
              <a:t>della gestione </a:t>
            </a:r>
            <a:endParaRPr lang="it-IT" sz="3200" dirty="0" smtClean="0"/>
          </a:p>
          <a:p>
            <a:pPr marL="457200" lvl="1" indent="0">
              <a:buNone/>
            </a:pPr>
            <a:endParaRPr lang="it-IT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it-IT" sz="3200" dirty="0" smtClean="0"/>
              <a:t>Criterio </a:t>
            </a:r>
            <a:r>
              <a:rPr lang="it-IT" sz="3200" dirty="0"/>
              <a:t>di Classificazione delle poste patrimoniali </a:t>
            </a:r>
          </a:p>
          <a:p>
            <a:pPr lvl="1"/>
            <a:endParaRPr lang="it-IT" dirty="0" smtClean="0"/>
          </a:p>
          <a:p>
            <a:pPr marL="400050" lvl="2" indent="0">
              <a:buNone/>
            </a:pPr>
            <a:endParaRPr lang="it-IT" dirty="0" smtClean="0"/>
          </a:p>
          <a:p>
            <a:pPr marL="914400" lvl="2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3096344" cy="292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7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Importanza del rendiconto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7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it-IT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it-IT" sz="3200" dirty="0" smtClean="0"/>
              <a:t>L’utile </a:t>
            </a:r>
            <a:r>
              <a:rPr lang="it-IT" sz="3200" dirty="0"/>
              <a:t>è un’opinione le variazioni la cassa un fatto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it-IT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it-IT" sz="3200" dirty="0" smtClean="0"/>
              <a:t>“Cash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king</a:t>
            </a:r>
            <a:r>
              <a:rPr lang="it-IT" sz="3200" dirty="0" smtClean="0"/>
              <a:t>”</a:t>
            </a:r>
            <a:endParaRPr lang="it-IT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54" y="1628800"/>
            <a:ext cx="655272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3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Seconda parte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960" y="2780928"/>
            <a:ext cx="2880320" cy="1800200"/>
          </a:xfrm>
        </p:spPr>
        <p:txBody>
          <a:bodyPr>
            <a:normAutofit fontScale="55000" lnSpcReduction="20000"/>
          </a:bodyPr>
          <a:lstStyle/>
          <a:p>
            <a:pPr marL="534988" indent="0">
              <a:buNone/>
            </a:pPr>
            <a:endParaRPr lang="it-IT" dirty="0" smtClean="0"/>
          </a:p>
          <a:p>
            <a:pPr marL="534988" indent="0" algn="ctr">
              <a:buNone/>
            </a:pPr>
            <a:r>
              <a:rPr lang="it-IT" sz="5800" b="1" dirty="0" smtClean="0"/>
              <a:t>Normativa </a:t>
            </a:r>
          </a:p>
          <a:p>
            <a:pPr marL="534988" indent="0" algn="ctr">
              <a:buNone/>
            </a:pPr>
            <a:r>
              <a:rPr lang="it-IT" sz="5800" b="1" dirty="0" smtClean="0"/>
              <a:t>&amp; </a:t>
            </a:r>
          </a:p>
          <a:p>
            <a:pPr marL="534988" indent="0" algn="ctr">
              <a:buNone/>
            </a:pPr>
            <a:r>
              <a:rPr lang="it-IT" sz="5800" b="1" dirty="0" smtClean="0"/>
              <a:t>schema OIC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92" y="2276872"/>
            <a:ext cx="28600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Articoli del Codice Civile che interessano il rendiconto finanziario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9752" y="1628800"/>
            <a:ext cx="5436096" cy="1110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Articolo </a:t>
            </a:r>
            <a:r>
              <a:rPr lang="it-IT" sz="1600" b="1" dirty="0">
                <a:latin typeface="Arial" pitchFamily="34" charset="0"/>
                <a:cs typeface="Arial" pitchFamily="34" charset="0"/>
              </a:rPr>
              <a:t>2423, </a:t>
            </a:r>
          </a:p>
          <a:p>
            <a:pPr marL="0" indent="0"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Dispone che il bilancio esercizio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è costituito dallo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stato patrimoniale,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dal conto economico, 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dal rendiconto finanziario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e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dalla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nota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integrativa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9" y="1412776"/>
            <a:ext cx="2304256" cy="166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395536" y="3227859"/>
            <a:ext cx="5544616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Articolo 2425- ter</a:t>
            </a:r>
          </a:p>
          <a:p>
            <a:pPr marL="0" indent="0">
              <a:buFont typeface="Arial" pitchFamily="34" charset="0"/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Il rendiconto finanziario per due esercizi presenta  l’ammontare e la composizione delle disponibilità liquide, i flussi finanziari dell’esercizio  derivanti dall’attività operativa,  di  investimento, di finanziamento, nonché delle operazioni con soci.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798218" y="5229200"/>
            <a:ext cx="511256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Sono escluse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dalla redazione del rendiconto finanziario le società che redigono il bilancio 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in forma abbreviata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2435-bis e le 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micro imprese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2435-ter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5" descr="Risultati immagini per bilancio imma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7"/>
            <a:ext cx="255689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6" y="511317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460375" y="3064987"/>
            <a:ext cx="8288089" cy="14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62436" y="4967391"/>
            <a:ext cx="8288089" cy="14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4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L'OIC - 10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01802" y="1484785"/>
            <a:ext cx="5518670" cy="15841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E’ l</a:t>
            </a:r>
            <a:r>
              <a:rPr lang="it-IT" b="1" dirty="0" smtClean="0"/>
              <a:t>’ente</a:t>
            </a:r>
            <a:r>
              <a:rPr lang="it-IT" dirty="0" smtClean="0"/>
              <a:t> </a:t>
            </a:r>
            <a:r>
              <a:rPr lang="it-IT" dirty="0"/>
              <a:t>demandato per legge a definire le norme </a:t>
            </a:r>
            <a:r>
              <a:rPr lang="it-IT" dirty="0" err="1"/>
              <a:t>tecnicocontabili</a:t>
            </a:r>
            <a:r>
              <a:rPr lang="it-IT" dirty="0"/>
              <a:t> </a:t>
            </a:r>
            <a:r>
              <a:rPr lang="it-IT" dirty="0" smtClean="0"/>
              <a:t>che </a:t>
            </a:r>
            <a:r>
              <a:rPr lang="it-IT" b="1" dirty="0" smtClean="0"/>
              <a:t>interpretano </a:t>
            </a:r>
            <a:r>
              <a:rPr lang="it-IT" b="1" dirty="0"/>
              <a:t>e completano la disciplina legale dei bilanci </a:t>
            </a:r>
            <a:r>
              <a:rPr lang="it-IT" dirty="0"/>
              <a:t>per le imprese italiane che non adottano i principi internazionali. </a:t>
            </a:r>
            <a:endParaRPr lang="it-I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9234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5436096" y="3889754"/>
            <a:ext cx="381642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it-IT" dirty="0" smtClean="0"/>
              <a:t> Usi  e prassi </a:t>
            </a:r>
          </a:p>
          <a:p>
            <a:pPr marL="457200" lvl="1" indent="0">
              <a:buNone/>
            </a:pPr>
            <a:endParaRPr lang="it-IT" dirty="0"/>
          </a:p>
          <a:p>
            <a:pPr lvl="1">
              <a:buFont typeface="Wingdings" pitchFamily="2" charset="2"/>
              <a:buChar char="Ø"/>
            </a:pPr>
            <a:r>
              <a:rPr lang="it-IT" dirty="0" smtClean="0"/>
              <a:t> Norme tecniche</a:t>
            </a:r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60038" y="3789040"/>
            <a:ext cx="43204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Art.2219 C.C. </a:t>
            </a:r>
          </a:p>
          <a:p>
            <a:pPr marL="0" indent="0">
              <a:buNone/>
            </a:pPr>
            <a:r>
              <a:rPr lang="it-IT" sz="2400" dirty="0" smtClean="0"/>
              <a:t>“</a:t>
            </a:r>
            <a:r>
              <a:rPr lang="it-IT" sz="2400" i="1" dirty="0" smtClean="0"/>
              <a:t>tutte le scritture devono essere tenute </a:t>
            </a:r>
            <a:r>
              <a:rPr lang="it-IT" sz="2400" b="1" i="1" dirty="0" smtClean="0"/>
              <a:t>secondo</a:t>
            </a:r>
            <a:r>
              <a:rPr lang="it-IT" sz="2400" i="1" dirty="0" smtClean="0"/>
              <a:t> le norme di </a:t>
            </a:r>
            <a:r>
              <a:rPr lang="it-IT" sz="2400" b="1" i="1" dirty="0" smtClean="0"/>
              <a:t>un’ordinata contabilità</a:t>
            </a:r>
            <a:r>
              <a:rPr lang="it-IT" sz="2400" dirty="0" smtClean="0"/>
              <a:t>”.</a:t>
            </a:r>
          </a:p>
        </p:txBody>
      </p:sp>
      <p:sp>
        <p:nvSpPr>
          <p:cNvPr id="4" name="Parentesi graffa chiusa 3"/>
          <p:cNvSpPr/>
          <p:nvPr/>
        </p:nvSpPr>
        <p:spPr>
          <a:xfrm>
            <a:off x="4644008" y="3429000"/>
            <a:ext cx="1224136" cy="2592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4835</TotalTime>
  <Words>592</Words>
  <Application>Microsoft Office PowerPoint</Application>
  <PresentationFormat>Presentazione su schermo (4:3)</PresentationFormat>
  <Paragraphs>115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  Il Rendiconto finanziario</vt:lpstr>
      <vt:lpstr>Prima parte</vt:lpstr>
      <vt:lpstr>Cosa è un rendiconto finanziario</vt:lpstr>
      <vt:lpstr>Lo schema dei flussi</vt:lpstr>
      <vt:lpstr>Molteplici schemi di rendiconto</vt:lpstr>
      <vt:lpstr>Importanza del rendiconto</vt:lpstr>
      <vt:lpstr>Seconda parte</vt:lpstr>
      <vt:lpstr>Articoli del Codice Civile che interessano il rendiconto finanziario</vt:lpstr>
      <vt:lpstr>L'OIC - 10</vt:lpstr>
      <vt:lpstr>Le scelte dell’OIC</vt:lpstr>
      <vt:lpstr>Forme di presentazione</vt:lpstr>
      <vt:lpstr>Recupero dell’attenzione</vt:lpstr>
      <vt:lpstr>Le aree di aggregazione</vt:lpstr>
      <vt:lpstr>Modalità di redazione del flusso gestionale </vt:lpstr>
      <vt:lpstr>Metodo diretto</vt:lpstr>
      <vt:lpstr>Metodo indiretto</vt:lpstr>
      <vt:lpstr>Terza parte</vt:lpstr>
      <vt:lpstr>Esercitazione</vt:lpstr>
      <vt:lpstr>Esercitazione</vt:lpstr>
      <vt:lpstr>Esercitazione</vt:lpstr>
      <vt:lpstr>Esercitazione</vt:lpstr>
      <vt:lpstr>Esercitazione</vt:lpstr>
      <vt:lpstr>Fattispecie particolari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Rendiconto finanziario</dc:title>
  <dc:creator>PC</dc:creator>
  <cp:lastModifiedBy>Utente di dominio</cp:lastModifiedBy>
  <cp:revision>37</cp:revision>
  <dcterms:created xsi:type="dcterms:W3CDTF">2016-12-02T18:06:23Z</dcterms:created>
  <dcterms:modified xsi:type="dcterms:W3CDTF">2016-12-15T10:15:17Z</dcterms:modified>
</cp:coreProperties>
</file>